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960" y="-12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74C98D-F6D4-4AAA-99E2-AD450F531E3A}" type="datetimeFigureOut">
              <a:rPr lang="en-US"/>
              <a:pPr>
                <a:defRPr/>
              </a:pPr>
              <a:t>9/16/17</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5FE03C7-E299-4156-B082-96D95680C475}" type="slidenum">
              <a:rPr lang="en-GB"/>
              <a:pPr>
                <a:defRPr/>
              </a:pPr>
              <a:t>‹#›</a:t>
            </a:fld>
            <a:endParaRPr lang="en-GB"/>
          </a:p>
        </p:txBody>
      </p:sp>
    </p:spTree>
    <p:extLst>
      <p:ext uri="{BB962C8B-B14F-4D97-AF65-F5344CB8AC3E}">
        <p14:creationId xmlns:p14="http://schemas.microsoft.com/office/powerpoint/2010/main" val="2739263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5FE03C7-E299-4156-B082-96D95680C475}" type="slidenum">
              <a:rPr lang="en-GB" smtClean="0"/>
              <a:pPr>
                <a:defRPr/>
              </a:pPr>
              <a:t>1</a:t>
            </a:fld>
            <a:endParaRPr lang="en-GB"/>
          </a:p>
        </p:txBody>
      </p:sp>
    </p:spTree>
    <p:extLst>
      <p:ext uri="{BB962C8B-B14F-4D97-AF65-F5344CB8AC3E}">
        <p14:creationId xmlns:p14="http://schemas.microsoft.com/office/powerpoint/2010/main" val="389200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779B54D-BD09-44E6-9AB6-C29DD286C81B}" type="slidenum">
              <a:rPr lang="en-GB" smtClean="0"/>
              <a:pPr>
                <a:defRPr/>
              </a:pPr>
              <a:t>10</a:t>
            </a:fld>
            <a:endParaRPr lang="en-GB"/>
          </a:p>
        </p:txBody>
      </p:sp>
    </p:spTree>
    <p:extLst>
      <p:ext uri="{BB962C8B-B14F-4D97-AF65-F5344CB8AC3E}">
        <p14:creationId xmlns:p14="http://schemas.microsoft.com/office/powerpoint/2010/main" val="416822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AB055FD9-6751-448C-84B5-6F414CB7A39B}" type="slidenum">
              <a:rPr lang="en-GB" smtClean="0"/>
              <a:pPr>
                <a:defRPr/>
              </a:pPr>
              <a:t>11</a:t>
            </a:fld>
            <a:endParaRPr lang="en-GB"/>
          </a:p>
        </p:txBody>
      </p:sp>
    </p:spTree>
    <p:extLst>
      <p:ext uri="{BB962C8B-B14F-4D97-AF65-F5344CB8AC3E}">
        <p14:creationId xmlns:p14="http://schemas.microsoft.com/office/powerpoint/2010/main" val="105929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67BB729-FC0B-4E41-AF78-8439428CA7CE}" type="slidenum">
              <a:rPr lang="en-GB" smtClean="0"/>
              <a:pPr>
                <a:defRPr/>
              </a:pPr>
              <a:t>12</a:t>
            </a:fld>
            <a:endParaRPr lang="en-GB"/>
          </a:p>
        </p:txBody>
      </p:sp>
    </p:spTree>
    <p:extLst>
      <p:ext uri="{BB962C8B-B14F-4D97-AF65-F5344CB8AC3E}">
        <p14:creationId xmlns:p14="http://schemas.microsoft.com/office/powerpoint/2010/main" val="209761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879653A-ACFF-4BDB-BBDA-30AF7B2BFAD1}" type="slidenum">
              <a:rPr lang="en-GB" smtClean="0"/>
              <a:pPr>
                <a:defRPr/>
              </a:pPr>
              <a:t>13</a:t>
            </a:fld>
            <a:endParaRPr lang="en-GB"/>
          </a:p>
        </p:txBody>
      </p:sp>
    </p:spTree>
    <p:extLst>
      <p:ext uri="{BB962C8B-B14F-4D97-AF65-F5344CB8AC3E}">
        <p14:creationId xmlns:p14="http://schemas.microsoft.com/office/powerpoint/2010/main" val="25701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7C3E47-AAD1-45B4-8C3C-A44327092C09}" type="slidenum">
              <a:rPr lang="en-GB" smtClean="0"/>
              <a:pPr>
                <a:defRPr/>
              </a:pPr>
              <a:t>14</a:t>
            </a:fld>
            <a:endParaRPr lang="en-GB"/>
          </a:p>
        </p:txBody>
      </p:sp>
    </p:spTree>
    <p:extLst>
      <p:ext uri="{BB962C8B-B14F-4D97-AF65-F5344CB8AC3E}">
        <p14:creationId xmlns:p14="http://schemas.microsoft.com/office/powerpoint/2010/main" val="3483996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9514752F-25EE-4BAE-9266-E49BCF352D35}" type="slidenum">
              <a:rPr lang="en-GB" smtClean="0"/>
              <a:pPr>
                <a:defRPr/>
              </a:pPr>
              <a:t>15</a:t>
            </a:fld>
            <a:endParaRPr lang="en-GB"/>
          </a:p>
        </p:txBody>
      </p:sp>
    </p:spTree>
    <p:extLst>
      <p:ext uri="{BB962C8B-B14F-4D97-AF65-F5344CB8AC3E}">
        <p14:creationId xmlns:p14="http://schemas.microsoft.com/office/powerpoint/2010/main" val="174134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FA1E208-ABCD-47B7-979A-FF797EA309C1}" type="slidenum">
              <a:rPr lang="en-GB" smtClean="0"/>
              <a:pPr>
                <a:defRPr/>
              </a:pPr>
              <a:t>16</a:t>
            </a:fld>
            <a:endParaRPr lang="en-GB"/>
          </a:p>
        </p:txBody>
      </p:sp>
    </p:spTree>
    <p:extLst>
      <p:ext uri="{BB962C8B-B14F-4D97-AF65-F5344CB8AC3E}">
        <p14:creationId xmlns:p14="http://schemas.microsoft.com/office/powerpoint/2010/main" val="375838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A01B754-35A8-459A-A656-B0C594BB1263}" type="slidenum">
              <a:rPr lang="en-GB" smtClean="0"/>
              <a:pPr>
                <a:defRPr/>
              </a:pPr>
              <a:t>17</a:t>
            </a:fld>
            <a:endParaRPr lang="en-GB"/>
          </a:p>
        </p:txBody>
      </p:sp>
    </p:spTree>
    <p:extLst>
      <p:ext uri="{BB962C8B-B14F-4D97-AF65-F5344CB8AC3E}">
        <p14:creationId xmlns:p14="http://schemas.microsoft.com/office/powerpoint/2010/main" val="80032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C475E8B-0D93-4935-8D3F-8E52CB695C28}" type="slidenum">
              <a:rPr lang="en-GB" smtClean="0"/>
              <a:pPr>
                <a:defRPr/>
              </a:pPr>
              <a:t>18</a:t>
            </a:fld>
            <a:endParaRPr lang="en-GB"/>
          </a:p>
        </p:txBody>
      </p:sp>
    </p:spTree>
    <p:extLst>
      <p:ext uri="{BB962C8B-B14F-4D97-AF65-F5344CB8AC3E}">
        <p14:creationId xmlns:p14="http://schemas.microsoft.com/office/powerpoint/2010/main" val="380362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08FF0B2-0360-4322-9BA6-6D0931462AD0}" type="slidenum">
              <a:rPr lang="en-GB" smtClean="0"/>
              <a:pPr>
                <a:defRPr/>
              </a:pPr>
              <a:t>2</a:t>
            </a:fld>
            <a:endParaRPr lang="en-GB"/>
          </a:p>
        </p:txBody>
      </p:sp>
    </p:spTree>
    <p:extLst>
      <p:ext uri="{BB962C8B-B14F-4D97-AF65-F5344CB8AC3E}">
        <p14:creationId xmlns:p14="http://schemas.microsoft.com/office/powerpoint/2010/main" val="260985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55B81-5C2B-404C-8487-13535F7017E8}" type="slidenum">
              <a:rPr lang="en-GB" smtClean="0"/>
              <a:pPr fontAlgn="base">
                <a:spcBef>
                  <a:spcPct val="0"/>
                </a:spcBef>
                <a:spcAft>
                  <a:spcPct val="0"/>
                </a:spcAft>
                <a:defRPr/>
              </a:pPr>
              <a:t>3</a:t>
            </a:fld>
            <a:endParaRPr lang="en-GB" smtClean="0"/>
          </a:p>
        </p:txBody>
      </p:sp>
    </p:spTree>
    <p:extLst>
      <p:ext uri="{BB962C8B-B14F-4D97-AF65-F5344CB8AC3E}">
        <p14:creationId xmlns:p14="http://schemas.microsoft.com/office/powerpoint/2010/main" val="228163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BBE6089-33F1-4BBF-BE2D-C808E73C3E3E}" type="slidenum">
              <a:rPr lang="en-GB" smtClean="0"/>
              <a:pPr>
                <a:defRPr/>
              </a:pPr>
              <a:t>4</a:t>
            </a:fld>
            <a:endParaRPr lang="en-GB"/>
          </a:p>
        </p:txBody>
      </p:sp>
    </p:spTree>
    <p:extLst>
      <p:ext uri="{BB962C8B-B14F-4D97-AF65-F5344CB8AC3E}">
        <p14:creationId xmlns:p14="http://schemas.microsoft.com/office/powerpoint/2010/main" val="69598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F1BCED5-1651-4AED-95F6-8EAEFE56A16E}" type="slidenum">
              <a:rPr lang="en-GB" smtClean="0"/>
              <a:pPr>
                <a:defRPr/>
              </a:pPr>
              <a:t>5</a:t>
            </a:fld>
            <a:endParaRPr lang="en-GB"/>
          </a:p>
        </p:txBody>
      </p:sp>
    </p:spTree>
    <p:extLst>
      <p:ext uri="{BB962C8B-B14F-4D97-AF65-F5344CB8AC3E}">
        <p14:creationId xmlns:p14="http://schemas.microsoft.com/office/powerpoint/2010/main" val="314673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C5A30-06B1-427C-B9CB-A4CE29A7FB9A}" type="slidenum">
              <a:rPr lang="en-GB" smtClean="0"/>
              <a:pPr fontAlgn="base">
                <a:spcBef>
                  <a:spcPct val="0"/>
                </a:spcBef>
                <a:spcAft>
                  <a:spcPct val="0"/>
                </a:spcAft>
                <a:defRPr/>
              </a:pPr>
              <a:t>6</a:t>
            </a:fld>
            <a:endParaRPr lang="en-GB" smtClean="0"/>
          </a:p>
        </p:txBody>
      </p:sp>
    </p:spTree>
    <p:extLst>
      <p:ext uri="{BB962C8B-B14F-4D97-AF65-F5344CB8AC3E}">
        <p14:creationId xmlns:p14="http://schemas.microsoft.com/office/powerpoint/2010/main" val="325565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7CAF8582-5204-41AC-973F-18F7A2A11547}" type="slidenum">
              <a:rPr lang="en-GB" smtClean="0"/>
              <a:pPr>
                <a:defRPr/>
              </a:pPr>
              <a:t>7</a:t>
            </a:fld>
            <a:endParaRPr lang="en-GB"/>
          </a:p>
        </p:txBody>
      </p:sp>
    </p:spTree>
    <p:extLst>
      <p:ext uri="{BB962C8B-B14F-4D97-AF65-F5344CB8AC3E}">
        <p14:creationId xmlns:p14="http://schemas.microsoft.com/office/powerpoint/2010/main" val="128573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08EBE-5F94-4A6F-BAB7-0A65CE5DFEA0}" type="slidenum">
              <a:rPr lang="en-GB" smtClean="0"/>
              <a:pPr fontAlgn="base">
                <a:spcBef>
                  <a:spcPct val="0"/>
                </a:spcBef>
                <a:spcAft>
                  <a:spcPct val="0"/>
                </a:spcAft>
                <a:defRPr/>
              </a:pPr>
              <a:t>8</a:t>
            </a:fld>
            <a:endParaRPr lang="en-GB" smtClean="0"/>
          </a:p>
        </p:txBody>
      </p:sp>
    </p:spTree>
    <p:extLst>
      <p:ext uri="{BB962C8B-B14F-4D97-AF65-F5344CB8AC3E}">
        <p14:creationId xmlns:p14="http://schemas.microsoft.com/office/powerpoint/2010/main" val="312055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78AD3B5-78D1-47DE-AE70-3C66578F83F8}" type="slidenum">
              <a:rPr lang="en-GB" smtClean="0"/>
              <a:pPr>
                <a:defRPr/>
              </a:pPr>
              <a:t>9</a:t>
            </a:fld>
            <a:endParaRPr lang="en-GB"/>
          </a:p>
        </p:txBody>
      </p:sp>
    </p:spTree>
    <p:extLst>
      <p:ext uri="{BB962C8B-B14F-4D97-AF65-F5344CB8AC3E}">
        <p14:creationId xmlns:p14="http://schemas.microsoft.com/office/powerpoint/2010/main" val="374813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B22A00-6D27-4DE6-8ACD-FC86D85DA71F}" type="datetimeFigureOut">
              <a:rPr lang="en-US"/>
              <a:pPr>
                <a:defRPr/>
              </a:pPr>
              <a:t>9/16/17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FD1945-6000-4A91-B6D4-C190ED9106D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F47EFF-4624-4F7B-A652-5F48A1A47528}" type="datetimeFigureOut">
              <a:rPr lang="en-US"/>
              <a:pPr>
                <a:defRPr/>
              </a:pPr>
              <a:t>9/16/17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6393BE1-FB62-493C-AC75-1A9627B8147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1DFC71-4638-49BF-97B3-B33DF21DC1C3}" type="datetimeFigureOut">
              <a:rPr lang="en-US"/>
              <a:pPr>
                <a:defRPr/>
              </a:pPr>
              <a:t>9/16/17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5E0984-74A8-4E14-B675-ECE6B6AB2FF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B5DA9C3-AF72-460B-A9A8-E2F353E308E3}" type="datetimeFigureOut">
              <a:rPr lang="en-US"/>
              <a:pPr>
                <a:defRPr/>
              </a:pPr>
              <a:t>9/16/17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6FDF9B-4D6D-4BEA-9149-79CF75D7B99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611F7C-6B66-479A-9BD8-71E556618883}" type="datetimeFigureOut">
              <a:rPr lang="en-US"/>
              <a:pPr>
                <a:defRPr/>
              </a:pPr>
              <a:t>9/16/17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EBF522-4074-4AC1-8D64-F35703357E7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61D6C29-83F1-451D-B636-8415792DE600}" type="datetimeFigureOut">
              <a:rPr lang="en-US"/>
              <a:pPr>
                <a:defRPr/>
              </a:pPr>
              <a:t>9/16/17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DFD4C7-029D-498D-8727-4A9B9F00D2F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5CD69E3-1CDA-47E0-8EF6-C18A6B8A802A}" type="datetimeFigureOut">
              <a:rPr lang="en-US"/>
              <a:pPr>
                <a:defRPr/>
              </a:pPr>
              <a:t>9/16/17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13728CD-3C08-40CA-A201-ADBEAE8B179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E35D36-2AC8-4478-804B-3944B43C4841}" type="datetimeFigureOut">
              <a:rPr lang="en-US"/>
              <a:pPr>
                <a:defRPr/>
              </a:pPr>
              <a:t>9/16/17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98BA181-C2AF-4941-8525-CA3FFFB1FD9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4FD8E3-39F1-4E8D-ACBA-C03894C2671B}" type="datetimeFigureOut">
              <a:rPr lang="en-US"/>
              <a:pPr>
                <a:defRPr/>
              </a:pPr>
              <a:t>9/16/17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E231874-F1C5-497E-95B2-DD13DBA2866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FD1319-BC17-42F2-9F38-05FC59DAC281}" type="datetimeFigureOut">
              <a:rPr lang="en-US"/>
              <a:pPr>
                <a:defRPr/>
              </a:pPr>
              <a:t>9/16/17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3D2451-D34C-419C-975A-719021C67BB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84595A-5B13-4636-A027-3C895C837D61}" type="datetimeFigureOut">
              <a:rPr lang="en-US"/>
              <a:pPr>
                <a:defRPr/>
              </a:pPr>
              <a:t>9/16/17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4B2E97-90EE-49E4-9AA3-20701C5DC69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A99084-8C66-4EA4-AC8A-D14632130C9A}" type="datetimeFigureOut">
              <a:rPr lang="en-US"/>
              <a:pPr>
                <a:defRPr/>
              </a:pPr>
              <a:t>9/16/17</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D63DC6-3FA4-4200-970D-00FA04262DA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672" y="1187624"/>
            <a:ext cx="5829300" cy="1960033"/>
          </a:xfrm>
        </p:spPr>
        <p:txBody>
          <a:bodyPr/>
          <a:lstStyle/>
          <a:p>
            <a:r>
              <a:rPr lang="en-GB" b="1" dirty="0" smtClean="0"/>
              <a:t>Elizabethan England</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4" y="3347864"/>
            <a:ext cx="28384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80" y="611560"/>
            <a:ext cx="5829300" cy="1960033"/>
          </a:xfrm>
        </p:spPr>
        <p:txBody>
          <a:bodyPr/>
          <a:lstStyle/>
          <a:p>
            <a:r>
              <a:rPr lang="en-GB" b="1" dirty="0" smtClean="0"/>
              <a:t>Elizabethan Theatre</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077" y="2915816"/>
            <a:ext cx="42862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50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14313" y="1619672"/>
            <a:ext cx="2255837" cy="763587"/>
          </a:xfrm>
        </p:spPr>
        <p:txBody>
          <a:bodyPr/>
          <a:lstStyle/>
          <a:p>
            <a:pPr eaLnBrk="1" hangingPunct="1"/>
            <a:r>
              <a:rPr lang="en-GB" dirty="0" smtClean="0"/>
              <a:t>Street Entertainment</a:t>
            </a:r>
          </a:p>
        </p:txBody>
      </p:sp>
      <p:sp>
        <p:nvSpPr>
          <p:cNvPr id="2051" name="Text Placeholder 3"/>
          <p:cNvSpPr>
            <a:spLocks noGrp="1"/>
          </p:cNvSpPr>
          <p:nvPr>
            <p:ph type="body" sz="half" idx="2"/>
          </p:nvPr>
        </p:nvSpPr>
        <p:spPr>
          <a:xfrm>
            <a:off x="340618" y="2483768"/>
            <a:ext cx="2800350" cy="6143625"/>
          </a:xfrm>
        </p:spPr>
        <p:txBody>
          <a:bodyPr/>
          <a:lstStyle/>
          <a:p>
            <a:pPr eaLnBrk="1" hangingPunct="1">
              <a:buFont typeface="Wingdings" pitchFamily="2" charset="2"/>
              <a:buChar char="v"/>
            </a:pPr>
            <a:r>
              <a:rPr lang="en-GB" sz="1600" dirty="0" smtClean="0"/>
              <a:t>The Elizabethans were very fond of any type of entertainment and they had plenty of ways of enjoying themselves. Street theatre like acrobats, jugglers and musicians would play in streets. </a:t>
            </a:r>
          </a:p>
          <a:p>
            <a:pPr eaLnBrk="1" hangingPunct="1">
              <a:buFont typeface="Wingdings" pitchFamily="2" charset="2"/>
              <a:buChar char="v"/>
            </a:pPr>
            <a:r>
              <a:rPr lang="en-GB" sz="1600" dirty="0" smtClean="0"/>
              <a:t>Other, more gruesome forms of entertainment that always attracted crowds were public hangings or executions.</a:t>
            </a:r>
          </a:p>
          <a:p>
            <a:pPr eaLnBrk="1" hangingPunct="1">
              <a:buFont typeface="Wingdings" pitchFamily="2" charset="2"/>
              <a:buChar char="v"/>
            </a:pPr>
            <a:r>
              <a:rPr lang="en-GB" sz="1600" dirty="0" smtClean="0"/>
              <a:t>Another cruel sport that the Elizabethan’s enjoyed was animal fighting. Special arenas or yards were built with galleries all around where people could pay to see how many dogs would dare to attack a fierce bull or huge bear. This was called bull or bear baiting.</a:t>
            </a:r>
          </a:p>
          <a:p>
            <a:pPr eaLnBrk="1" hangingPunct="1">
              <a:buFont typeface="Wingdings" pitchFamily="2" charset="2"/>
              <a:buChar char="v"/>
            </a:pPr>
            <a:r>
              <a:rPr lang="en-GB" sz="1600" dirty="0" smtClean="0"/>
              <a:t>Queen Elizabeth I had her own bull and bear master to organise these tournaments.</a:t>
            </a:r>
          </a:p>
        </p:txBody>
      </p:sp>
      <p:sp>
        <p:nvSpPr>
          <p:cNvPr id="2052" name="Text Placeholder 3"/>
          <p:cNvSpPr>
            <a:spLocks noGrp="1"/>
          </p:cNvSpPr>
          <p:nvPr>
            <p:ph idx="1"/>
          </p:nvPr>
        </p:nvSpPr>
        <p:spPr>
          <a:xfrm>
            <a:off x="3071813" y="928688"/>
            <a:ext cx="3643312" cy="8072437"/>
          </a:xfrm>
        </p:spPr>
        <p:txBody>
          <a:bodyPr/>
          <a:lstStyle/>
          <a:p>
            <a:pPr eaLnBrk="1" hangingPunct="1"/>
            <a:r>
              <a:rPr lang="en-GB" sz="1700" dirty="0" smtClean="0"/>
              <a:t>Queen Elizabeth I loved theatre and if she visited the theatre, she would have sat the Gentleman’s Rooms, a private box in the  galleries.</a:t>
            </a:r>
          </a:p>
          <a:p>
            <a:pPr eaLnBrk="1" hangingPunct="1"/>
            <a:r>
              <a:rPr lang="en-GB" sz="1700" dirty="0" smtClean="0"/>
              <a:t>Ordinary people could not afford to sit in the more expensive seats in the tiers of the Globe, so would pay to watch a play in the standing area at the front of the stage. This was the cheapest area and the people that watched from here were called groundlings. </a:t>
            </a:r>
          </a:p>
          <a:p>
            <a:pPr eaLnBrk="1" hangingPunct="1"/>
            <a:r>
              <a:rPr lang="en-GB" sz="1700" i="1" dirty="0" smtClean="0"/>
              <a:t>The Globe </a:t>
            </a:r>
            <a:r>
              <a:rPr lang="en-GB" sz="1700" dirty="0" smtClean="0"/>
              <a:t>is the most famous Elizabethan Theatre and it was owned and built by William Shakespeare. The Globe theatre that exists in London today is an exact reproduction of Shakespeare's  original Globe.</a:t>
            </a:r>
          </a:p>
          <a:p>
            <a:pPr eaLnBrk="1" hangingPunct="1"/>
            <a:r>
              <a:rPr lang="en-GB" sz="1700" dirty="0" smtClean="0"/>
              <a:t>Shakespeare’s theatre company was called ‘The Lord Chamberlain’s Men’.</a:t>
            </a:r>
          </a:p>
          <a:p>
            <a:pPr eaLnBrk="1" hangingPunct="1"/>
            <a:r>
              <a:rPr lang="en-GB" sz="1700" dirty="0" smtClean="0"/>
              <a:t>After Queen Elizabeth I’s death, King James I took to the throne. He loved theatre too and in particular the works of Shakespeare. He sponsored Shakespeare’s theatre company and they came to be known as The King’s Men.</a:t>
            </a:r>
          </a:p>
        </p:txBody>
      </p:sp>
      <p:sp>
        <p:nvSpPr>
          <p:cNvPr id="7" name="Title 1"/>
          <p:cNvSpPr txBox="1">
            <a:spLocks/>
          </p:cNvSpPr>
          <p:nvPr/>
        </p:nvSpPr>
        <p:spPr bwMode="auto">
          <a:xfrm>
            <a:off x="3071813" y="285750"/>
            <a:ext cx="3714750" cy="549275"/>
          </a:xfrm>
          <a:prstGeom prst="rect">
            <a:avLst/>
          </a:prstGeom>
          <a:noFill/>
          <a:ln w="9525">
            <a:noFill/>
            <a:miter lim="800000"/>
            <a:headEnd/>
            <a:tailEnd/>
          </a:ln>
        </p:spPr>
        <p:txBody>
          <a:bodyPr anchor="b"/>
          <a:lstStyle/>
          <a:p>
            <a:pPr>
              <a:defRPr/>
            </a:pPr>
            <a:r>
              <a:rPr lang="en-GB" sz="3200" b="1" dirty="0">
                <a:latin typeface="+mj-lt"/>
                <a:ea typeface="+mj-ea"/>
                <a:cs typeface="+mj-cs"/>
              </a:rPr>
              <a:t>By Royal Approval</a:t>
            </a:r>
          </a:p>
        </p:txBody>
      </p:sp>
      <p:pic>
        <p:nvPicPr>
          <p:cNvPr id="2054" name="Picture 7" descr="http://www.richardbeard.info/wp-content/plugins/image-shadow/cache/aa587f72e071f30ccc61af31695682e0.jpg"/>
          <p:cNvPicPr>
            <a:picLocks noChangeAspect="1" noChangeArrowheads="1"/>
          </p:cNvPicPr>
          <p:nvPr/>
        </p:nvPicPr>
        <p:blipFill>
          <a:blip r:embed="rId3" cstate="print"/>
          <a:srcRect t="4478" r="4713"/>
          <a:stretch>
            <a:fillRect/>
          </a:stretch>
        </p:blipFill>
        <p:spPr bwMode="auto">
          <a:xfrm>
            <a:off x="1143000" y="-36512"/>
            <a:ext cx="1643063" cy="2160588"/>
          </a:xfrm>
          <a:prstGeom prst="rect">
            <a:avLst/>
          </a:prstGeom>
          <a:noFill/>
          <a:ln w="9525">
            <a:noFill/>
            <a:miter lim="800000"/>
            <a:headEnd/>
            <a:tailEnd/>
          </a:ln>
        </p:spPr>
      </p:pic>
    </p:spTree>
    <p:extLst>
      <p:ext uri="{BB962C8B-B14F-4D97-AF65-F5344CB8AC3E}">
        <p14:creationId xmlns:p14="http://schemas.microsoft.com/office/powerpoint/2010/main" val="261268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681288" y="214313"/>
            <a:ext cx="3962400" cy="8786812"/>
          </a:xfrm>
          <a:prstGeom prst="rect">
            <a:avLst/>
          </a:prstGeom>
        </p:spPr>
        <p:txBody>
          <a:bodyPr/>
          <a:lstStyle/>
          <a:p>
            <a:pPr marL="342900" indent="-342900">
              <a:spcBef>
                <a:spcPct val="20000"/>
              </a:spcBef>
              <a:buFont typeface="Arial" charset="0"/>
              <a:buChar char="•"/>
              <a:defRPr/>
            </a:pPr>
            <a:r>
              <a:rPr lang="en-GB" sz="3200" dirty="0">
                <a:latin typeface="+mn-lt"/>
                <a:cs typeface="+mn-cs"/>
              </a:rPr>
              <a:t>Blood, Guts and Other Special Effects</a:t>
            </a:r>
          </a:p>
          <a:p>
            <a:pPr marL="342900" indent="-342900">
              <a:spcBef>
                <a:spcPct val="20000"/>
              </a:spcBef>
              <a:buFont typeface="Arial" charset="0"/>
              <a:buChar char="•"/>
              <a:defRPr/>
            </a:pPr>
            <a:r>
              <a:rPr lang="en-GB" sz="1700" dirty="0">
                <a:latin typeface="+mn-lt"/>
                <a:cs typeface="+mn-cs"/>
              </a:rPr>
              <a:t>Elizabethan audiences loved blood, gore and guts. Popular plays of the day were full of witches, wizards, ghosts, murders  and battles and the actors used lots of ingenious ways to create special  effects. </a:t>
            </a:r>
          </a:p>
          <a:p>
            <a:pPr marL="342900" indent="-342900">
              <a:spcBef>
                <a:spcPct val="20000"/>
              </a:spcBef>
              <a:buFont typeface="Arial" charset="0"/>
              <a:buChar char="•"/>
              <a:defRPr/>
            </a:pPr>
            <a:r>
              <a:rPr lang="en-GB" sz="1700" dirty="0">
                <a:latin typeface="+mn-lt"/>
                <a:cs typeface="+mn-cs"/>
              </a:rPr>
              <a:t>For example, to recreate the effect of someone being killed in battle, actors used bladders </a:t>
            </a:r>
            <a:r>
              <a:rPr lang="en-GB" sz="1700" dirty="0" smtClean="0">
                <a:latin typeface="+mn-lt"/>
                <a:cs typeface="+mn-cs"/>
              </a:rPr>
              <a:t>full of </a:t>
            </a:r>
            <a:r>
              <a:rPr lang="en-GB" sz="1700" dirty="0">
                <a:latin typeface="+mn-lt"/>
                <a:cs typeface="+mn-cs"/>
              </a:rPr>
              <a:t>pigs blood  which burst when another actor pretended to stab them.</a:t>
            </a:r>
          </a:p>
          <a:p>
            <a:pPr marL="342900" indent="-342900">
              <a:spcBef>
                <a:spcPct val="20000"/>
              </a:spcBef>
              <a:buFont typeface="Arial" charset="0"/>
              <a:buChar char="•"/>
              <a:defRPr/>
            </a:pPr>
            <a:r>
              <a:rPr lang="en-GB" sz="1700" dirty="0">
                <a:latin typeface="+mn-lt"/>
                <a:cs typeface="+mn-cs"/>
              </a:rPr>
              <a:t>The sound of thunder was created  by </a:t>
            </a:r>
            <a:r>
              <a:rPr lang="en-GB" sz="1700" dirty="0" smtClean="0">
                <a:latin typeface="+mn-lt"/>
                <a:cs typeface="+mn-cs"/>
              </a:rPr>
              <a:t>rolling a cannon ball across the floor at the back of the stage or above the stage.</a:t>
            </a:r>
            <a:endParaRPr lang="en-GB" sz="1700" dirty="0">
              <a:latin typeface="+mn-lt"/>
              <a:cs typeface="+mn-cs"/>
            </a:endParaRPr>
          </a:p>
          <a:p>
            <a:pPr marL="342900" indent="-342900">
              <a:spcBef>
                <a:spcPct val="20000"/>
              </a:spcBef>
              <a:buFont typeface="Arial" charset="0"/>
              <a:buChar char="•"/>
              <a:defRPr/>
            </a:pPr>
            <a:r>
              <a:rPr lang="en-GB" sz="1700" dirty="0">
                <a:latin typeface="+mn-lt"/>
                <a:cs typeface="+mn-cs"/>
              </a:rPr>
              <a:t>Sometimes a trap door in the heavens was used to fly characters down to the stage, looking like they had appeared from the sky.</a:t>
            </a:r>
          </a:p>
          <a:p>
            <a:pPr marL="342900" indent="-342900">
              <a:spcBef>
                <a:spcPct val="20000"/>
              </a:spcBef>
              <a:buFont typeface="Arial" charset="0"/>
              <a:buChar char="•"/>
              <a:defRPr/>
            </a:pPr>
            <a:r>
              <a:rPr lang="en-GB" sz="1700" dirty="0">
                <a:latin typeface="+mn-lt"/>
                <a:cs typeface="+mn-cs"/>
              </a:rPr>
              <a:t>If the audience was not impressed with a show, they could add their own ‘special effects’ like boos and hisses and </a:t>
            </a:r>
            <a:r>
              <a:rPr lang="en-GB" sz="1700" dirty="0" smtClean="0">
                <a:latin typeface="+mn-lt"/>
                <a:cs typeface="+mn-cs"/>
              </a:rPr>
              <a:t>throw rotten </a:t>
            </a:r>
            <a:r>
              <a:rPr lang="en-GB" sz="1700" dirty="0">
                <a:latin typeface="+mn-lt"/>
                <a:cs typeface="+mn-cs"/>
              </a:rPr>
              <a:t>fruit, vegetables and eggs </a:t>
            </a:r>
            <a:r>
              <a:rPr lang="en-GB" sz="1700" dirty="0" smtClean="0">
                <a:latin typeface="+mn-lt"/>
                <a:cs typeface="+mn-cs"/>
              </a:rPr>
              <a:t>at </a:t>
            </a:r>
            <a:r>
              <a:rPr lang="en-GB" sz="1700" dirty="0">
                <a:latin typeface="+mn-lt"/>
                <a:cs typeface="+mn-cs"/>
              </a:rPr>
              <a:t>the actors!</a:t>
            </a:r>
          </a:p>
          <a:p>
            <a:pPr marL="342900" indent="-342900">
              <a:spcBef>
                <a:spcPct val="20000"/>
              </a:spcBef>
              <a:buFont typeface="Arial" charset="0"/>
              <a:buChar char="•"/>
              <a:defRPr/>
            </a:pPr>
            <a:endParaRPr lang="en-GB" dirty="0">
              <a:solidFill>
                <a:srgbClr val="FF0000"/>
              </a:solidFill>
              <a:latin typeface="+mn-lt"/>
              <a:cs typeface="+mn-cs"/>
            </a:endParaRPr>
          </a:p>
        </p:txBody>
      </p:sp>
      <p:sp>
        <p:nvSpPr>
          <p:cNvPr id="5" name="Text Placeholder 4"/>
          <p:cNvSpPr txBox="1">
            <a:spLocks/>
          </p:cNvSpPr>
          <p:nvPr/>
        </p:nvSpPr>
        <p:spPr>
          <a:xfrm>
            <a:off x="0" y="1674813"/>
            <a:ext cx="2714625" cy="6254750"/>
          </a:xfrm>
          <a:prstGeom prst="rect">
            <a:avLst/>
          </a:prstGeom>
        </p:spPr>
        <p:txBody>
          <a:bodyPr/>
          <a:lstStyle/>
          <a:p>
            <a:pPr marL="342900" indent="-342900" eaLnBrk="0" hangingPunct="0">
              <a:spcBef>
                <a:spcPct val="20000"/>
              </a:spcBef>
              <a:buFont typeface="Arial" charset="0"/>
              <a:buChar char="•"/>
              <a:defRPr/>
            </a:pPr>
            <a:r>
              <a:rPr lang="en-GB" sz="1600" dirty="0">
                <a:latin typeface="+mn-lt"/>
                <a:cs typeface="+mn-cs"/>
              </a:rPr>
              <a:t>In Elizabethan Theatre, all of the parts were played by men. Young men played the parts of women and girls while older men may have had parts like witches, wizards or hags.</a:t>
            </a:r>
          </a:p>
          <a:p>
            <a:pPr marL="342900" indent="-342900" eaLnBrk="0" hangingPunct="0">
              <a:spcBef>
                <a:spcPct val="20000"/>
              </a:spcBef>
              <a:buFont typeface="Arial" charset="0"/>
              <a:buChar char="•"/>
              <a:defRPr/>
            </a:pPr>
            <a:r>
              <a:rPr lang="en-GB" sz="1600" dirty="0">
                <a:latin typeface="+mn-lt"/>
                <a:cs typeface="+mn-cs"/>
              </a:rPr>
              <a:t>Women and girls were not allowed to act.</a:t>
            </a:r>
          </a:p>
          <a:p>
            <a:pPr marL="342900" indent="-342900" eaLnBrk="0" hangingPunct="0">
              <a:spcBef>
                <a:spcPct val="20000"/>
              </a:spcBef>
              <a:buFont typeface="Arial" charset="0"/>
              <a:buChar char="•"/>
              <a:defRPr/>
            </a:pPr>
            <a:r>
              <a:rPr lang="en-GB" sz="1600" dirty="0">
                <a:latin typeface="+mn-lt"/>
                <a:cs typeface="+mn-cs"/>
              </a:rPr>
              <a:t>Actors generally wore Elizabethan dress as costumes. They were very elaborate and sometimes very expensive. For example, costumes made of silk, satin and velvet and embroidered with gold and silver thread were often worn.</a:t>
            </a:r>
          </a:p>
          <a:p>
            <a:pPr marL="342900" indent="-342900" eaLnBrk="0" hangingPunct="0">
              <a:spcBef>
                <a:spcPct val="20000"/>
              </a:spcBef>
              <a:buFont typeface="Arial" charset="0"/>
              <a:buChar char="•"/>
              <a:defRPr/>
            </a:pPr>
            <a:r>
              <a:rPr lang="en-GB" sz="1600" dirty="0">
                <a:latin typeface="+mn-lt"/>
                <a:cs typeface="+mn-cs"/>
              </a:rPr>
              <a:t>If a play was set in historical times like Shakespeare’s play </a:t>
            </a:r>
            <a:r>
              <a:rPr lang="en-GB" sz="1600" dirty="0" err="1">
                <a:latin typeface="+mn-lt"/>
                <a:cs typeface="+mn-cs"/>
              </a:rPr>
              <a:t>Cymbleine</a:t>
            </a:r>
            <a:r>
              <a:rPr lang="en-GB" sz="1600" dirty="0">
                <a:latin typeface="+mn-lt"/>
                <a:cs typeface="+mn-cs"/>
              </a:rPr>
              <a:t> which was set in Roman times, actors may have worn Roman style costume so that audiences knew the characters were Roman.</a:t>
            </a:r>
          </a:p>
          <a:p>
            <a:pPr marL="342900" indent="-342900" eaLnBrk="0" hangingPunct="0">
              <a:spcBef>
                <a:spcPct val="20000"/>
              </a:spcBef>
              <a:buFont typeface="Arial" charset="0"/>
              <a:buChar char="•"/>
              <a:defRPr/>
            </a:pPr>
            <a:endParaRPr lang="en-GB" sz="1600" dirty="0">
              <a:latin typeface="+mn-lt"/>
              <a:cs typeface="+mn-cs"/>
            </a:endParaRPr>
          </a:p>
        </p:txBody>
      </p:sp>
      <p:pic>
        <p:nvPicPr>
          <p:cNvPr id="3076" name="Picture 7" descr="http://2.bp.blogspot.com/_gxq5uJIKars/SpddCRmrxqI/AAAAAAAABN0/gxbodlJvFTo/s400/witches.gif"/>
          <p:cNvPicPr>
            <a:picLocks noChangeAspect="1" noChangeArrowheads="1"/>
          </p:cNvPicPr>
          <p:nvPr/>
        </p:nvPicPr>
        <p:blipFill>
          <a:blip r:embed="rId3" cstate="print"/>
          <a:srcRect/>
          <a:stretch>
            <a:fillRect/>
          </a:stretch>
        </p:blipFill>
        <p:spPr bwMode="auto">
          <a:xfrm>
            <a:off x="3929063" y="7715250"/>
            <a:ext cx="1928812" cy="1268413"/>
          </a:xfrm>
          <a:prstGeom prst="rect">
            <a:avLst/>
          </a:prstGeom>
          <a:noFill/>
          <a:ln w="9525">
            <a:noFill/>
            <a:miter lim="800000"/>
            <a:headEnd/>
            <a:tailEnd/>
          </a:ln>
        </p:spPr>
      </p:pic>
      <p:pic>
        <p:nvPicPr>
          <p:cNvPr id="3077" name="Picture 6" descr="http://www.thegreatbookslist.com/elizabethan-theatre.jpg"/>
          <p:cNvPicPr>
            <a:picLocks noChangeAspect="1" noChangeArrowheads="1"/>
          </p:cNvPicPr>
          <p:nvPr/>
        </p:nvPicPr>
        <p:blipFill>
          <a:blip r:embed="rId4" cstate="print"/>
          <a:srcRect/>
          <a:stretch>
            <a:fillRect/>
          </a:stretch>
        </p:blipFill>
        <p:spPr bwMode="auto">
          <a:xfrm>
            <a:off x="466725" y="214313"/>
            <a:ext cx="2033588" cy="1420812"/>
          </a:xfrm>
          <a:prstGeom prst="rect">
            <a:avLst/>
          </a:prstGeom>
          <a:noFill/>
          <a:ln w="9525">
            <a:noFill/>
            <a:miter lim="800000"/>
            <a:headEnd/>
            <a:tailEnd/>
          </a:ln>
        </p:spPr>
      </p:pic>
    </p:spTree>
    <p:extLst>
      <p:ext uri="{BB962C8B-B14F-4D97-AF65-F5344CB8AC3E}">
        <p14:creationId xmlns:p14="http://schemas.microsoft.com/office/powerpoint/2010/main" val="105298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57525" y="363538"/>
            <a:ext cx="3657600" cy="8423275"/>
          </a:xfrm>
        </p:spPr>
        <p:txBody>
          <a:bodyPr/>
          <a:lstStyle/>
          <a:p>
            <a:pPr>
              <a:buFont typeface="Arial" charset="0"/>
              <a:buNone/>
            </a:pPr>
            <a:r>
              <a:rPr lang="en-GB" b="1" smtClean="0"/>
              <a:t>The Globe</a:t>
            </a:r>
          </a:p>
          <a:p>
            <a:pPr>
              <a:buFont typeface="Wingdings" pitchFamily="2" charset="2"/>
              <a:buChar char="v"/>
            </a:pPr>
            <a:r>
              <a:rPr lang="en-GB" sz="1900" smtClean="0"/>
              <a:t>The stage in the Globe theatre was open on three sides. </a:t>
            </a:r>
          </a:p>
          <a:p>
            <a:pPr>
              <a:buFont typeface="Wingdings" pitchFamily="2" charset="2"/>
              <a:buChar char="v"/>
            </a:pPr>
            <a:r>
              <a:rPr lang="en-GB" sz="1900" smtClean="0"/>
              <a:t>At the back of the stage there were doors for actors to make their entrances and exits.</a:t>
            </a:r>
          </a:p>
          <a:p>
            <a:pPr>
              <a:buFont typeface="Wingdings" pitchFamily="2" charset="2"/>
              <a:buChar char="v"/>
            </a:pPr>
            <a:r>
              <a:rPr lang="en-GB" sz="1900" smtClean="0"/>
              <a:t>There was a trap door in the floor of the stage which was used in particular for characters like witches and ghosts to “appear” or “disappear”.</a:t>
            </a:r>
          </a:p>
          <a:p>
            <a:pPr>
              <a:buFont typeface="Wingdings" pitchFamily="2" charset="2"/>
              <a:buChar char="v"/>
            </a:pPr>
            <a:r>
              <a:rPr lang="en-GB" sz="1900" smtClean="0"/>
              <a:t>The stage was usually called an “apron stage” because it stuck out into the audience like an apron.</a:t>
            </a:r>
          </a:p>
          <a:p>
            <a:pPr>
              <a:buFont typeface="Wingdings" pitchFamily="2" charset="2"/>
              <a:buChar char="v"/>
            </a:pPr>
            <a:r>
              <a:rPr lang="en-GB" sz="1900" smtClean="0"/>
              <a:t>At either side of an Elizabethan Theatre stage, there were two pillars to support the stage roof, but they were also used as part of the play by providing hiding places  for characters. </a:t>
            </a:r>
          </a:p>
          <a:p>
            <a:pPr>
              <a:buFont typeface="Wingdings" pitchFamily="2" charset="2"/>
              <a:buChar char="v"/>
            </a:pPr>
            <a:r>
              <a:rPr lang="en-GB" sz="1900" smtClean="0"/>
              <a:t>The balcony above the stage was used by musicians  who played during the performance or for scenes in plays like the balcony scene in Shakespeare’s Romeo and Juliet. </a:t>
            </a:r>
          </a:p>
          <a:p>
            <a:endParaRPr lang="en-GB" sz="2000" b="1" smtClean="0"/>
          </a:p>
        </p:txBody>
      </p:sp>
      <p:sp>
        <p:nvSpPr>
          <p:cNvPr id="4099" name="Text Placeholder 3"/>
          <p:cNvSpPr>
            <a:spLocks noGrp="1"/>
          </p:cNvSpPr>
          <p:nvPr>
            <p:ph type="body" sz="half" idx="2"/>
          </p:nvPr>
        </p:nvSpPr>
        <p:spPr>
          <a:xfrm>
            <a:off x="357188" y="4143375"/>
            <a:ext cx="2255837" cy="4643438"/>
          </a:xfrm>
        </p:spPr>
        <p:txBody>
          <a:bodyPr/>
          <a:lstStyle/>
          <a:p>
            <a:pPr>
              <a:buFont typeface="Wingdings" pitchFamily="2" charset="2"/>
              <a:buChar char="v"/>
            </a:pPr>
            <a:r>
              <a:rPr lang="en-GB" sz="1600" smtClean="0"/>
              <a:t>Theatres like the Globe could hold up to 2500 people, but as there were no lights, shows were put on during daylight hours. If there was a scene in a play that was supposed to be at night time, the actors would let the audience would know through words or actions.  For example, in Macbeth, one of the lines that lets the audience know it was set at night is “How goes the night boy?”</a:t>
            </a:r>
          </a:p>
        </p:txBody>
      </p:sp>
      <p:pic>
        <p:nvPicPr>
          <p:cNvPr id="4100" name="Picture 8" descr="http://rlv.zcache.com/hollars_globe_theatre_poster-p228514961955203732t5ta_400.jpg"/>
          <p:cNvPicPr>
            <a:picLocks noChangeAspect="1" noChangeArrowheads="1"/>
          </p:cNvPicPr>
          <p:nvPr/>
        </p:nvPicPr>
        <p:blipFill>
          <a:blip r:embed="rId3" cstate="print"/>
          <a:srcRect/>
          <a:stretch>
            <a:fillRect/>
          </a:stretch>
        </p:blipFill>
        <p:spPr bwMode="auto">
          <a:xfrm>
            <a:off x="71438" y="500063"/>
            <a:ext cx="3000375" cy="3429000"/>
          </a:xfrm>
          <a:prstGeom prst="rect">
            <a:avLst/>
          </a:prstGeom>
          <a:noFill/>
          <a:ln w="9525">
            <a:noFill/>
            <a:miter lim="800000"/>
            <a:headEnd/>
            <a:tailEnd/>
          </a:ln>
        </p:spPr>
      </p:pic>
    </p:spTree>
    <p:extLst>
      <p:ext uri="{BB962C8B-B14F-4D97-AF65-F5344CB8AC3E}">
        <p14:creationId xmlns:p14="http://schemas.microsoft.com/office/powerpoint/2010/main" val="303573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80" y="683568"/>
            <a:ext cx="5829300" cy="1960033"/>
          </a:xfrm>
        </p:spPr>
        <p:txBody>
          <a:bodyPr/>
          <a:lstStyle/>
          <a:p>
            <a:r>
              <a:rPr lang="en-GB" b="1" dirty="0" smtClean="0"/>
              <a:t>Shakespeare’s Works</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52" y="2757488"/>
            <a:ext cx="47625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05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questgarden.com/57/28/8/071113161036/images/william-shakespeare.jpg"/>
          <p:cNvPicPr>
            <a:picLocks noChangeAspect="1" noChangeArrowheads="1"/>
          </p:cNvPicPr>
          <p:nvPr/>
        </p:nvPicPr>
        <p:blipFill>
          <a:blip r:embed="rId3" cstate="print"/>
          <a:srcRect/>
          <a:stretch>
            <a:fillRect/>
          </a:stretch>
        </p:blipFill>
        <p:spPr bwMode="auto">
          <a:xfrm>
            <a:off x="714375" y="85725"/>
            <a:ext cx="2143125" cy="3038475"/>
          </a:xfrm>
          <a:prstGeom prst="rect">
            <a:avLst/>
          </a:prstGeom>
          <a:noFill/>
          <a:ln w="9525">
            <a:noFill/>
            <a:miter lim="800000"/>
            <a:headEnd/>
            <a:tailEnd/>
          </a:ln>
        </p:spPr>
      </p:pic>
      <p:sp>
        <p:nvSpPr>
          <p:cNvPr id="14338" name="Text Placeholder 3"/>
          <p:cNvSpPr>
            <a:spLocks noGrp="1"/>
          </p:cNvSpPr>
          <p:nvPr>
            <p:ph idx="1"/>
          </p:nvPr>
        </p:nvSpPr>
        <p:spPr>
          <a:xfrm>
            <a:off x="142875" y="3929063"/>
            <a:ext cx="6500813" cy="4714875"/>
          </a:xfrm>
        </p:spPr>
        <p:txBody>
          <a:bodyPr/>
          <a:lstStyle/>
          <a:p>
            <a:pPr eaLnBrk="1" hangingPunct="1">
              <a:buFont typeface="Wingdings" pitchFamily="2" charset="2"/>
              <a:buChar char="v"/>
            </a:pPr>
            <a:r>
              <a:rPr lang="en-GB" sz="1800" smtClean="0"/>
              <a:t>It is thought that Shakespeare wrote at least 37 plays. They fell into 3 categories: comedies, histories and tragedies.</a:t>
            </a:r>
          </a:p>
          <a:p>
            <a:pPr eaLnBrk="1" hangingPunct="1">
              <a:buFont typeface="Wingdings" pitchFamily="2" charset="2"/>
              <a:buChar char="v"/>
            </a:pPr>
            <a:r>
              <a:rPr lang="en-GB" sz="1800" smtClean="0"/>
              <a:t>He also wrote 154 sonnets. These are long poems made up of 14 lines.  They get their name from the Italian for ‘Little Song’.</a:t>
            </a:r>
          </a:p>
          <a:p>
            <a:pPr eaLnBrk="1" hangingPunct="1">
              <a:buFont typeface="Wingdings" pitchFamily="2" charset="2"/>
              <a:buChar char="v"/>
            </a:pPr>
            <a:r>
              <a:rPr lang="en-GB" sz="1700" smtClean="0"/>
              <a:t>The character of’ Bardolph’ appears in 4 of Shakespeare’s plays: Henry IV Part 1, Henry IV Part 2, Henry V and The Merry Wives of Windsor.</a:t>
            </a:r>
          </a:p>
          <a:p>
            <a:pPr eaLnBrk="1" hangingPunct="1">
              <a:buFont typeface="Wingdings" pitchFamily="2" charset="2"/>
              <a:buChar char="v"/>
            </a:pPr>
            <a:r>
              <a:rPr lang="en-GB" sz="1700" smtClean="0"/>
              <a:t>Shakespeare took the plots and stories for many of his plays from existing stories or events from history. For example, his play Julius Caesar and Anthony and Cleopatra were based on the events and lives of the ancient Romans.</a:t>
            </a:r>
          </a:p>
          <a:p>
            <a:pPr eaLnBrk="1" hangingPunct="1">
              <a:buFont typeface="Wingdings" pitchFamily="2" charset="2"/>
              <a:buChar char="v"/>
            </a:pPr>
            <a:r>
              <a:rPr lang="en-GB" sz="1700" smtClean="0"/>
              <a:t>Shakespeare’s works have been translated into over 80 languages.</a:t>
            </a:r>
          </a:p>
          <a:p>
            <a:pPr eaLnBrk="1" hangingPunct="1">
              <a:buFont typeface="Wingdings" pitchFamily="2" charset="2"/>
              <a:buChar char="v"/>
            </a:pPr>
            <a:r>
              <a:rPr lang="en-GB" sz="1800" smtClean="0"/>
              <a:t>Today, there is a theatre company based in Stratford that performs only plays written by Shakespeare. It is called the Royal Shakespeare Company.</a:t>
            </a:r>
          </a:p>
          <a:p>
            <a:pPr eaLnBrk="1" hangingPunct="1">
              <a:buFont typeface="Wingdings" pitchFamily="2" charset="2"/>
              <a:buChar char="v"/>
            </a:pPr>
            <a:r>
              <a:rPr lang="en-GB" sz="1800" smtClean="0"/>
              <a:t>Shakespeare’s longest play is Hamlet, and the shortest is The Comedy of Errors.</a:t>
            </a:r>
          </a:p>
          <a:p>
            <a:pPr eaLnBrk="1" hangingPunct="1">
              <a:buFont typeface="Wingdings" pitchFamily="2" charset="2"/>
              <a:buChar char="v"/>
            </a:pPr>
            <a:endParaRPr lang="en-GB" sz="1700" smtClean="0"/>
          </a:p>
        </p:txBody>
      </p:sp>
      <p:sp>
        <p:nvSpPr>
          <p:cNvPr id="7" name="Title 1"/>
          <p:cNvSpPr txBox="1">
            <a:spLocks/>
          </p:cNvSpPr>
          <p:nvPr/>
        </p:nvSpPr>
        <p:spPr bwMode="auto">
          <a:xfrm>
            <a:off x="2643188" y="3308350"/>
            <a:ext cx="1357312" cy="549275"/>
          </a:xfrm>
          <a:prstGeom prst="rect">
            <a:avLst/>
          </a:prstGeom>
          <a:noFill/>
          <a:ln w="9525">
            <a:noFill/>
            <a:miter lim="800000"/>
            <a:headEnd/>
            <a:tailEnd/>
          </a:ln>
        </p:spPr>
        <p:txBody>
          <a:bodyPr anchor="b"/>
          <a:lstStyle/>
          <a:p>
            <a:pPr algn="ctr">
              <a:defRPr/>
            </a:pPr>
            <a:r>
              <a:rPr lang="en-GB" sz="3200" b="1" dirty="0">
                <a:latin typeface="+mj-lt"/>
                <a:ea typeface="+mj-ea"/>
                <a:cs typeface="+mj-cs"/>
              </a:rPr>
              <a:t>Trivia</a:t>
            </a:r>
          </a:p>
        </p:txBody>
      </p:sp>
      <p:pic>
        <p:nvPicPr>
          <p:cNvPr id="14340" name="Picture 8" descr="http://www.leeds.ac.uk/library/adopt-a-book/pics/shake_fol4.jpg"/>
          <p:cNvPicPr>
            <a:picLocks noChangeAspect="1" noChangeArrowheads="1"/>
          </p:cNvPicPr>
          <p:nvPr/>
        </p:nvPicPr>
        <p:blipFill>
          <a:blip r:embed="rId4" cstate="print"/>
          <a:srcRect/>
          <a:stretch>
            <a:fillRect/>
          </a:stretch>
        </p:blipFill>
        <p:spPr bwMode="auto">
          <a:xfrm>
            <a:off x="4071938" y="165100"/>
            <a:ext cx="1857375" cy="3049588"/>
          </a:xfrm>
          <a:prstGeom prst="rect">
            <a:avLst/>
          </a:prstGeom>
          <a:noFill/>
          <a:ln w="9525">
            <a:noFill/>
            <a:miter lim="800000"/>
            <a:headEnd/>
            <a:tailEnd/>
          </a:ln>
        </p:spPr>
      </p:pic>
    </p:spTree>
    <p:extLst>
      <p:ext uri="{BB962C8B-B14F-4D97-AF65-F5344CB8AC3E}">
        <p14:creationId xmlns:p14="http://schemas.microsoft.com/office/powerpoint/2010/main" val="250919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t>Romeo and Juliet</a:t>
            </a:r>
          </a:p>
        </p:txBody>
      </p:sp>
      <p:sp>
        <p:nvSpPr>
          <p:cNvPr id="16386" name="Content Placeholder 2"/>
          <p:cNvSpPr>
            <a:spLocks noGrp="1"/>
          </p:cNvSpPr>
          <p:nvPr>
            <p:ph idx="1"/>
          </p:nvPr>
        </p:nvSpPr>
        <p:spPr>
          <a:xfrm>
            <a:off x="0" y="1785938"/>
            <a:ext cx="6858000" cy="7286625"/>
          </a:xfrm>
        </p:spPr>
        <p:txBody>
          <a:bodyPr/>
          <a:lstStyle/>
          <a:p>
            <a:r>
              <a:rPr lang="en-GB" sz="1400" smtClean="0"/>
              <a:t>Two rival families live in the city of Verona in Italy, the Capulets and the Montagues. The families hate each other. Romeo is a Montague boy and is about 16 years of age, and Juliet is a Capulet girl of about 14.</a:t>
            </a:r>
          </a:p>
          <a:p>
            <a:r>
              <a:rPr lang="en-GB" sz="1400" smtClean="0"/>
              <a:t>Juliet’s father wants her to marry Count Paris and throws a party to introduce them to each other. Romeo and his friends hear about t party and decide to go in disguise. At the party, he meets Juliet and they fall madly in love with each other. Because the families hate each other so much, Romeo and Juliet decide to get married in secret.  </a:t>
            </a:r>
          </a:p>
          <a:p>
            <a:r>
              <a:rPr lang="en-GB" sz="1400" smtClean="0"/>
              <a:t>The two families continue to fight and Juliet’s cousin Tybalt picks a fight with Romeo’s best friend Mercutio. Romeo tries to stop the fighting, but his friend Mercutio is accidentally killed by Tybalt. </a:t>
            </a:r>
          </a:p>
          <a:p>
            <a:r>
              <a:rPr lang="en-GB" sz="1400" smtClean="0"/>
              <a:t>In anger Romeo kills Tybalt and is banished from Verona as a punishment. Juliet does not know about the fight, but when she finds out, the kindly Friar who married them arranges for her and Romeo to spend one last night together before Romeo is sent away.</a:t>
            </a:r>
          </a:p>
          <a:p>
            <a:r>
              <a:rPr lang="en-GB" sz="1400" smtClean="0"/>
              <a:t>Meanwhile, her father, who still does not know she is married to Romeo, decides to bring her wedding to Count Paris forward to try and make the family forget Tybalt’s death. Juliet tells her mother and father she does not want to marry Count Paris, but still does not tell them why. Her mother and father are very angry with her.</a:t>
            </a:r>
          </a:p>
          <a:p>
            <a:r>
              <a:rPr lang="en-GB" sz="1400" smtClean="0"/>
              <a:t>Juliet goes to Friar Lawrence again and together they plan a way that Romeo and Juliet can let their families know they are married.  He gives Juliet a sleeping potion that will make her seem dead. When he father and mother go to wake her in the morning they are think she has died in her sleep. </a:t>
            </a:r>
          </a:p>
          <a:p>
            <a:r>
              <a:rPr lang="en-GB" sz="1400" smtClean="0"/>
              <a:t>The Friar sends a message to tell Romeo to come to the Capulet's family monument to rescue his sleeping wife. But the message gets mixed up and Romeo believes Juliet is really dead. He is so sad that he buys some poison  in order to kill himself.</a:t>
            </a:r>
          </a:p>
          <a:p>
            <a:r>
              <a:rPr lang="en-GB" sz="1400" smtClean="0"/>
              <a:t>He returns to Verona and goes to the tomb where Juliet lies sleeping. Count Pairs is also there and Romeo, blinded by anger and love, kills him. Romeo then takes the poison and dies just as Juliet wakes from her drugged sleep. </a:t>
            </a:r>
          </a:p>
          <a:p>
            <a:r>
              <a:rPr lang="en-GB" sz="1400" smtClean="0"/>
              <a:t>Friar Lawrence tells her what happened but she refuses to leave Romeo and stabs herself. </a:t>
            </a:r>
          </a:p>
          <a:p>
            <a:r>
              <a:rPr lang="en-GB" sz="1400" smtClean="0"/>
              <a:t>The deaths of Romeo and Juliet lead the families to make peace.</a:t>
            </a:r>
          </a:p>
          <a:p>
            <a:endParaRPr lang="en-GB" sz="1400" smtClean="0"/>
          </a:p>
        </p:txBody>
      </p:sp>
      <p:pic>
        <p:nvPicPr>
          <p:cNvPr id="16387" name="Picture 4" descr="http://hollidayromeoandjuliet.files.wordpress.com/2009/01/capulet.jpg"/>
          <p:cNvPicPr>
            <a:picLocks noChangeAspect="1" noChangeArrowheads="1"/>
          </p:cNvPicPr>
          <p:nvPr/>
        </p:nvPicPr>
        <p:blipFill>
          <a:blip r:embed="rId3" cstate="print"/>
          <a:srcRect/>
          <a:stretch>
            <a:fillRect/>
          </a:stretch>
        </p:blipFill>
        <p:spPr bwMode="auto">
          <a:xfrm>
            <a:off x="5540375" y="142875"/>
            <a:ext cx="1114425" cy="1428750"/>
          </a:xfrm>
          <a:prstGeom prst="rect">
            <a:avLst/>
          </a:prstGeom>
          <a:noFill/>
          <a:ln w="9525">
            <a:noFill/>
            <a:miter lim="800000"/>
            <a:headEnd/>
            <a:tailEnd/>
          </a:ln>
        </p:spPr>
      </p:pic>
      <p:pic>
        <p:nvPicPr>
          <p:cNvPr id="16388" name="Picture 5" descr="montague"/>
          <p:cNvPicPr>
            <a:picLocks noChangeAspect="1" noChangeArrowheads="1"/>
          </p:cNvPicPr>
          <p:nvPr/>
        </p:nvPicPr>
        <p:blipFill>
          <a:blip r:embed="rId4" cstate="print"/>
          <a:srcRect/>
          <a:stretch>
            <a:fillRect/>
          </a:stretch>
        </p:blipFill>
        <p:spPr bwMode="auto">
          <a:xfrm>
            <a:off x="214313" y="142875"/>
            <a:ext cx="1101725" cy="1430338"/>
          </a:xfrm>
          <a:prstGeom prst="rect">
            <a:avLst/>
          </a:prstGeom>
          <a:noFill/>
          <a:ln w="9525">
            <a:noFill/>
            <a:miter lim="800000"/>
            <a:headEnd/>
            <a:tailEnd/>
          </a:ln>
        </p:spPr>
      </p:pic>
    </p:spTree>
    <p:extLst>
      <p:ext uri="{BB962C8B-B14F-4D97-AF65-F5344CB8AC3E}">
        <p14:creationId xmlns:p14="http://schemas.microsoft.com/office/powerpoint/2010/main" val="390314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780928" y="214313"/>
            <a:ext cx="3734172" cy="1524000"/>
          </a:xfrm>
        </p:spPr>
        <p:txBody>
          <a:bodyPr/>
          <a:lstStyle/>
          <a:p>
            <a:pPr algn="r"/>
            <a:r>
              <a:rPr lang="en-GB" dirty="0" smtClean="0"/>
              <a:t>The Merchant of Venice</a:t>
            </a:r>
          </a:p>
        </p:txBody>
      </p:sp>
      <p:sp>
        <p:nvSpPr>
          <p:cNvPr id="20482" name="Content Placeholder 2"/>
          <p:cNvSpPr>
            <a:spLocks noGrp="1"/>
          </p:cNvSpPr>
          <p:nvPr>
            <p:ph idx="1"/>
          </p:nvPr>
        </p:nvSpPr>
        <p:spPr>
          <a:xfrm>
            <a:off x="0" y="1571625"/>
            <a:ext cx="6858000" cy="7572375"/>
          </a:xfrm>
        </p:spPr>
        <p:txBody>
          <a:bodyPr/>
          <a:lstStyle/>
          <a:p>
            <a:r>
              <a:rPr lang="en-GB" sz="1500" dirty="0" smtClean="0"/>
              <a:t>An Italian man Bassanio needs money impress a girl called Portia. He asks his friend Antonio, the Merchant of Venice to lend him the money.</a:t>
            </a:r>
          </a:p>
          <a:p>
            <a:r>
              <a:rPr lang="en-GB" sz="1500" dirty="0" smtClean="0"/>
              <a:t>Antonio agrees  but is a bit short of cash as it is all tied up in his ships which are at sea, so he suggests that Bassanio borrows the money from one of Venice’s moneylenders and says he will the loan back from Bassanio.</a:t>
            </a:r>
          </a:p>
          <a:p>
            <a:r>
              <a:rPr lang="en-GB" sz="1500" dirty="0" smtClean="0"/>
              <a:t>They approach a Jewish money lender called Shylock for the loan. Shylock and Antonio go way back, but they don’t like each other – Antonio has insulted Shylock on many occasions.</a:t>
            </a:r>
          </a:p>
          <a:p>
            <a:r>
              <a:rPr lang="en-GB" sz="1500" dirty="0" smtClean="0"/>
              <a:t>Shylock lends the money, but says if it is unpaid, then he wants a pound of Antonio’s own flesh. Antonio agrees to the terms of the loan.</a:t>
            </a:r>
          </a:p>
          <a:p>
            <a:r>
              <a:rPr lang="en-GB" sz="1500" dirty="0" smtClean="0"/>
              <a:t>Meanwhile , Portia’s father has decided on a task for any man who wants to marry his daughter. They must choose a box and if they make the right choice, they can marry Portia – so far no one has chosen correctly.</a:t>
            </a:r>
          </a:p>
          <a:p>
            <a:r>
              <a:rPr lang="en-GB" sz="1500" dirty="0" smtClean="0"/>
              <a:t>Bassanio arrives at Portia’s estate and they fall in love with each other. Fortunately, he also picks the correct box . Portia gives him a ring as a token of their love and makes him swear he will never part with it.</a:t>
            </a:r>
          </a:p>
          <a:p>
            <a:r>
              <a:rPr lang="en-GB" sz="1500" dirty="0" smtClean="0"/>
              <a:t>News arrives that Antonio’s ships have been wrecked and Shylock is after his pound of flesh. Bassanio returns to Venice to try and save Antonio’s life. Unknown to him, Portia follows disguised as a man.</a:t>
            </a:r>
          </a:p>
          <a:p>
            <a:r>
              <a:rPr lang="en-GB" sz="1500" dirty="0" smtClean="0"/>
              <a:t>Portia examines the contract and says it is legal, but warns Shylock that the contract does not mention any blood, so she tells Shylock he can have his pound of flesh if he does so without spilling any of Antonio’s blood.</a:t>
            </a:r>
          </a:p>
          <a:p>
            <a:r>
              <a:rPr lang="en-GB" sz="1500" dirty="0" smtClean="0"/>
              <a:t>Shylock is told he has to pay Antonio for the upset he has caused, but Antonio refuses his money saying he wants Shylock to convert to Christianity instead – Shylock reluctantly agrees.</a:t>
            </a:r>
          </a:p>
          <a:p>
            <a:r>
              <a:rPr lang="en-GB" sz="1500" dirty="0" smtClean="0"/>
              <a:t>Bassanio goes to thank the lawyer (Portia in disguise) and gives him the ring as gratitude. Portia reveals who she really is and tells off Bassanio for giving away the ring.</a:t>
            </a:r>
          </a:p>
          <a:p>
            <a:r>
              <a:rPr lang="en-GB" sz="1500" dirty="0" smtClean="0"/>
              <a:t>Antonio’s ships tern out not to have been shipwrecked and they all live happily ever after!</a:t>
            </a:r>
          </a:p>
          <a:p>
            <a:endParaRPr lang="en-GB" sz="1500" dirty="0" smtClean="0"/>
          </a:p>
        </p:txBody>
      </p:sp>
      <p:pic>
        <p:nvPicPr>
          <p:cNvPr id="4100" name="Picture 4" descr="http://static.guim.co.uk/sys-images/Books/Pix/pictures/2009/6/30/1246360132972/Theatre-of-Blood-001.jpg"/>
          <p:cNvPicPr>
            <a:picLocks noChangeAspect="1" noChangeArrowheads="1"/>
          </p:cNvPicPr>
          <p:nvPr/>
        </p:nvPicPr>
        <p:blipFill>
          <a:blip r:embed="rId3" cstate="print"/>
          <a:srcRect/>
          <a:stretch>
            <a:fillRect/>
          </a:stretch>
        </p:blipFill>
        <p:spPr bwMode="auto">
          <a:xfrm>
            <a:off x="476672" y="216024"/>
            <a:ext cx="2304256" cy="1382554"/>
          </a:xfrm>
          <a:prstGeom prst="rect">
            <a:avLst/>
          </a:prstGeom>
          <a:noFill/>
        </p:spPr>
      </p:pic>
    </p:spTree>
    <p:extLst>
      <p:ext uri="{BB962C8B-B14F-4D97-AF65-F5344CB8AC3E}">
        <p14:creationId xmlns:p14="http://schemas.microsoft.com/office/powerpoint/2010/main" val="415045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http://stantonssheetmusic.files.wordpress.com/2009/04/silly-shakespeare.jpg"/>
          <p:cNvPicPr>
            <a:picLocks noChangeAspect="1" noChangeArrowheads="1"/>
          </p:cNvPicPr>
          <p:nvPr/>
        </p:nvPicPr>
        <p:blipFill>
          <a:blip r:embed="rId3" cstate="print"/>
          <a:srcRect/>
          <a:stretch>
            <a:fillRect/>
          </a:stretch>
        </p:blipFill>
        <p:spPr bwMode="auto">
          <a:xfrm>
            <a:off x="4714875" y="1785938"/>
            <a:ext cx="928688" cy="1411287"/>
          </a:xfrm>
          <a:prstGeom prst="rect">
            <a:avLst/>
          </a:prstGeom>
          <a:noFill/>
          <a:ln w="9525">
            <a:noFill/>
            <a:miter lim="800000"/>
            <a:headEnd/>
            <a:tailEnd/>
          </a:ln>
        </p:spPr>
      </p:pic>
      <p:sp>
        <p:nvSpPr>
          <p:cNvPr id="22530" name="Title 1"/>
          <p:cNvSpPr>
            <a:spLocks noGrp="1"/>
          </p:cNvSpPr>
          <p:nvPr>
            <p:ph type="title"/>
          </p:nvPr>
        </p:nvSpPr>
        <p:spPr>
          <a:xfrm>
            <a:off x="1887538" y="0"/>
            <a:ext cx="3184525" cy="484188"/>
          </a:xfrm>
        </p:spPr>
        <p:txBody>
          <a:bodyPr/>
          <a:lstStyle/>
          <a:p>
            <a:pPr algn="ctr"/>
            <a:r>
              <a:rPr lang="en-GB" sz="1800" b="0" u="sng" smtClean="0"/>
              <a:t>The Seven Ages of Man</a:t>
            </a:r>
          </a:p>
        </p:txBody>
      </p:sp>
      <p:sp>
        <p:nvSpPr>
          <p:cNvPr id="22531" name="Content Placeholder 2"/>
          <p:cNvSpPr>
            <a:spLocks noGrp="1"/>
          </p:cNvSpPr>
          <p:nvPr>
            <p:ph idx="1"/>
          </p:nvPr>
        </p:nvSpPr>
        <p:spPr>
          <a:xfrm>
            <a:off x="-71438" y="2928938"/>
            <a:ext cx="3571876" cy="6215062"/>
          </a:xfrm>
        </p:spPr>
        <p:txBody>
          <a:bodyPr/>
          <a:lstStyle/>
          <a:p>
            <a:pPr algn="ctr">
              <a:buFont typeface="Arial" charset="0"/>
              <a:buNone/>
            </a:pPr>
            <a:r>
              <a:rPr lang="en-GB" sz="1200" b="1" i="1" smtClean="0"/>
              <a:t>“All the world’s a stage ,</a:t>
            </a:r>
          </a:p>
          <a:p>
            <a:pPr algn="ctr">
              <a:buFont typeface="Arial" charset="0"/>
              <a:buNone/>
            </a:pPr>
            <a:r>
              <a:rPr lang="en-GB" sz="1200" b="1" i="1" smtClean="0"/>
              <a:t>And all the men and women merely players:</a:t>
            </a:r>
          </a:p>
          <a:p>
            <a:pPr algn="ctr">
              <a:buFont typeface="Arial" charset="0"/>
              <a:buNone/>
            </a:pPr>
            <a:r>
              <a:rPr lang="en-GB" sz="1200" b="1" i="1" smtClean="0"/>
              <a:t>They have their exits and their entrances;</a:t>
            </a:r>
          </a:p>
          <a:p>
            <a:pPr algn="ctr">
              <a:buFont typeface="Arial" charset="0"/>
              <a:buNone/>
            </a:pPr>
            <a:r>
              <a:rPr lang="en-GB" sz="1200" b="1" i="1" smtClean="0"/>
              <a:t>And one man in his time plays many parts,</a:t>
            </a:r>
          </a:p>
          <a:p>
            <a:pPr algn="ctr">
              <a:buFont typeface="Arial" charset="0"/>
              <a:buNone/>
            </a:pPr>
            <a:r>
              <a:rPr lang="en-GB" sz="1200" b="1" i="1" smtClean="0"/>
              <a:t>His acts being seven ages.”</a:t>
            </a:r>
          </a:p>
          <a:p>
            <a:pPr>
              <a:buFont typeface="Arial" charset="0"/>
              <a:buNone/>
            </a:pPr>
            <a:endParaRPr lang="en-GB" sz="1200" b="1" smtClean="0"/>
          </a:p>
          <a:p>
            <a:pPr algn="ctr">
              <a:buFont typeface="Arial" charset="0"/>
              <a:buNone/>
            </a:pPr>
            <a:r>
              <a:rPr lang="en-GB" sz="1200" b="1" i="1" smtClean="0"/>
              <a:t>ACT 1: “At first the infant,</a:t>
            </a:r>
          </a:p>
          <a:p>
            <a:pPr algn="ctr">
              <a:buFont typeface="Arial" charset="0"/>
              <a:buNone/>
            </a:pPr>
            <a:r>
              <a:rPr lang="en-GB" sz="1200" b="1" i="1" smtClean="0"/>
              <a:t>Mewling and puking in the nurses arms.”</a:t>
            </a:r>
          </a:p>
          <a:p>
            <a:pPr algn="ctr">
              <a:buFont typeface="Arial" charset="0"/>
              <a:buNone/>
            </a:pPr>
            <a:r>
              <a:rPr lang="en-GB" sz="1200" smtClean="0"/>
              <a:t>April 1564: William Shakespeare is born.</a:t>
            </a:r>
          </a:p>
          <a:p>
            <a:pPr>
              <a:buFont typeface="Arial" charset="0"/>
              <a:buNone/>
            </a:pPr>
            <a:endParaRPr lang="en-GB" sz="1200" smtClean="0"/>
          </a:p>
          <a:p>
            <a:pPr algn="ctr">
              <a:buFont typeface="Arial" charset="0"/>
              <a:buNone/>
            </a:pPr>
            <a:r>
              <a:rPr lang="en-GB" sz="1200" b="1" i="1" smtClean="0"/>
              <a:t>ACT 2: “Then the whining schoolboy, with his satchel,</a:t>
            </a:r>
          </a:p>
          <a:p>
            <a:pPr algn="ctr">
              <a:buFont typeface="Arial" charset="0"/>
              <a:buNone/>
            </a:pPr>
            <a:r>
              <a:rPr lang="en-GB" sz="1200" b="1" i="1" smtClean="0"/>
              <a:t>And shining morning face, creeping like a snail</a:t>
            </a:r>
          </a:p>
          <a:p>
            <a:pPr algn="ctr">
              <a:buFont typeface="Arial" charset="0"/>
              <a:buNone/>
            </a:pPr>
            <a:r>
              <a:rPr lang="en-GB" sz="1200" b="1" i="1" smtClean="0"/>
              <a:t>Unwillingly to school.”</a:t>
            </a:r>
          </a:p>
          <a:p>
            <a:pPr algn="ctr">
              <a:buFont typeface="Arial" charset="0"/>
              <a:buNone/>
            </a:pPr>
            <a:r>
              <a:rPr lang="en-GB" sz="1200" smtClean="0"/>
              <a:t>Shakespeare attends his local grammar school.</a:t>
            </a:r>
          </a:p>
          <a:p>
            <a:pPr>
              <a:buFont typeface="Arial" charset="0"/>
              <a:buNone/>
            </a:pPr>
            <a:endParaRPr lang="en-GB" sz="1200" smtClean="0"/>
          </a:p>
          <a:p>
            <a:pPr algn="ctr">
              <a:buFont typeface="Arial" charset="0"/>
              <a:buNone/>
            </a:pPr>
            <a:r>
              <a:rPr lang="en-GB" sz="1200" b="1" i="1" smtClean="0"/>
              <a:t>ACT 3: “And then the lover,</a:t>
            </a:r>
          </a:p>
          <a:p>
            <a:pPr algn="ctr">
              <a:buFont typeface="Arial" charset="0"/>
              <a:buNone/>
            </a:pPr>
            <a:r>
              <a:rPr lang="en-GB" sz="1200" b="1" i="1" smtClean="0"/>
              <a:t>Sighing like a furnace, with a woeful ballad,</a:t>
            </a:r>
          </a:p>
          <a:p>
            <a:pPr algn="ctr">
              <a:buFont typeface="Arial" charset="0"/>
              <a:buNone/>
            </a:pPr>
            <a:r>
              <a:rPr lang="en-GB" sz="1200" b="1" i="1" smtClean="0"/>
              <a:t>Made to his mistress’ eyebrow.”</a:t>
            </a:r>
          </a:p>
          <a:p>
            <a:pPr algn="ctr">
              <a:buFont typeface="Arial" charset="0"/>
              <a:buNone/>
            </a:pPr>
            <a:r>
              <a:rPr lang="en-GB" sz="1200" smtClean="0"/>
              <a:t>Shakespeare marries Anne Hathaway when he is 18.</a:t>
            </a:r>
          </a:p>
          <a:p>
            <a:pPr>
              <a:buFont typeface="Arial" charset="0"/>
              <a:buNone/>
            </a:pPr>
            <a:endParaRPr lang="en-GB" sz="1200" smtClean="0"/>
          </a:p>
          <a:p>
            <a:pPr algn="ctr">
              <a:buFont typeface="Arial" charset="0"/>
              <a:buNone/>
            </a:pPr>
            <a:r>
              <a:rPr lang="en-GB" sz="1200" b="1" i="1" smtClean="0"/>
              <a:t>ACT 4: “Then a soldier,</a:t>
            </a:r>
          </a:p>
          <a:p>
            <a:pPr algn="ctr">
              <a:buFont typeface="Arial" charset="0"/>
              <a:buNone/>
            </a:pPr>
            <a:r>
              <a:rPr lang="en-GB" sz="1200" b="1" i="1" smtClean="0"/>
              <a:t>Full of strange oaths, and bearded like the pard,</a:t>
            </a:r>
          </a:p>
          <a:p>
            <a:pPr algn="ctr">
              <a:buFont typeface="Arial" charset="0"/>
              <a:buNone/>
            </a:pPr>
            <a:r>
              <a:rPr lang="en-GB" sz="1200" b="1" i="1" smtClean="0"/>
              <a:t>Jealous in honour, sudden and quick in quarrel,</a:t>
            </a:r>
          </a:p>
          <a:p>
            <a:pPr algn="ctr">
              <a:buFont typeface="Arial" charset="0"/>
              <a:buNone/>
            </a:pPr>
            <a:r>
              <a:rPr lang="en-GB" sz="1200" b="1" i="1" smtClean="0"/>
              <a:t>Seeking the bubble reputation,</a:t>
            </a:r>
          </a:p>
          <a:p>
            <a:pPr algn="ctr">
              <a:buFont typeface="Arial" charset="0"/>
              <a:buNone/>
            </a:pPr>
            <a:r>
              <a:rPr lang="en-GB" sz="1200" b="1" i="1" smtClean="0"/>
              <a:t>Even in the cannon’s mouth.”</a:t>
            </a:r>
          </a:p>
          <a:p>
            <a:pPr algn="ctr">
              <a:buFont typeface="Arial" charset="0"/>
              <a:buNone/>
            </a:pPr>
            <a:r>
              <a:rPr lang="en-GB" sz="1200" smtClean="0"/>
              <a:t>Shakespeare makes his way to London in May 1592 and fights to make his way and his name in the theatre.</a:t>
            </a:r>
          </a:p>
        </p:txBody>
      </p:sp>
      <p:sp>
        <p:nvSpPr>
          <p:cNvPr id="22532" name="Text Placeholder 3"/>
          <p:cNvSpPr>
            <a:spLocks noGrp="1"/>
          </p:cNvSpPr>
          <p:nvPr>
            <p:ph type="body" sz="half" idx="2"/>
          </p:nvPr>
        </p:nvSpPr>
        <p:spPr>
          <a:xfrm>
            <a:off x="214313" y="500063"/>
            <a:ext cx="6357937" cy="1500187"/>
          </a:xfrm>
        </p:spPr>
        <p:txBody>
          <a:bodyPr/>
          <a:lstStyle/>
          <a:p>
            <a:pPr algn="ctr"/>
            <a:r>
              <a:rPr lang="en-GB" smtClean="0"/>
              <a:t>William Shakespeare is England’s most famous writer. He loved plays that much that he once said life was a bit like a play and we go through life in seven scenes. In his play </a:t>
            </a:r>
            <a:r>
              <a:rPr lang="en-GB" i="1" smtClean="0"/>
              <a:t>As You Like It, </a:t>
            </a:r>
            <a:r>
              <a:rPr lang="en-GB" smtClean="0"/>
              <a:t>the character Jacques says the famous Seven Ages of Man speech. </a:t>
            </a:r>
          </a:p>
          <a:p>
            <a:pPr algn="ctr"/>
            <a:endParaRPr lang="en-GB" smtClean="0"/>
          </a:p>
          <a:p>
            <a:pPr algn="ctr"/>
            <a:r>
              <a:rPr lang="en-GB" smtClean="0"/>
              <a:t>If we could put the life of Shakespeare into seven scenes, maybe it would </a:t>
            </a:r>
          </a:p>
          <a:p>
            <a:pPr algn="ctr"/>
            <a:r>
              <a:rPr lang="en-GB" smtClean="0"/>
              <a:t>look a bit like this.</a:t>
            </a:r>
          </a:p>
        </p:txBody>
      </p:sp>
      <p:pic>
        <p:nvPicPr>
          <p:cNvPr id="22533" name="Picture 4" descr="http://web.ics.purdue.edu/~arcpu/images/world.jpg"/>
          <p:cNvPicPr>
            <a:picLocks noChangeAspect="1" noChangeArrowheads="1"/>
          </p:cNvPicPr>
          <p:nvPr/>
        </p:nvPicPr>
        <p:blipFill>
          <a:blip r:embed="rId4" cstate="print"/>
          <a:srcRect/>
          <a:stretch>
            <a:fillRect/>
          </a:stretch>
        </p:blipFill>
        <p:spPr bwMode="auto">
          <a:xfrm>
            <a:off x="1357313" y="1928813"/>
            <a:ext cx="857250" cy="857250"/>
          </a:xfrm>
          <a:prstGeom prst="rect">
            <a:avLst/>
          </a:prstGeom>
          <a:noFill/>
          <a:ln w="9525">
            <a:noFill/>
            <a:miter lim="800000"/>
            <a:headEnd/>
            <a:tailEnd/>
          </a:ln>
        </p:spPr>
      </p:pic>
      <p:sp>
        <p:nvSpPr>
          <p:cNvPr id="8" name="Content Placeholder 2"/>
          <p:cNvSpPr txBox="1">
            <a:spLocks/>
          </p:cNvSpPr>
          <p:nvPr/>
        </p:nvSpPr>
        <p:spPr bwMode="auto">
          <a:xfrm>
            <a:off x="3357563" y="3286125"/>
            <a:ext cx="3571875" cy="5357813"/>
          </a:xfrm>
          <a:prstGeom prst="rect">
            <a:avLst/>
          </a:prstGeom>
          <a:noFill/>
          <a:ln w="9525">
            <a:noFill/>
            <a:miter lim="800000"/>
            <a:headEnd/>
            <a:tailEnd/>
          </a:ln>
        </p:spPr>
        <p:txBody>
          <a:bodyPr/>
          <a:lstStyle/>
          <a:p>
            <a:pPr algn="ctr">
              <a:defRPr/>
            </a:pPr>
            <a:r>
              <a:rPr lang="en-GB" sz="1200" b="1" i="1" dirty="0">
                <a:latin typeface="+mn-lt"/>
              </a:rPr>
              <a:t>ACT 5: “And then the justice,</a:t>
            </a:r>
          </a:p>
          <a:p>
            <a:pPr algn="ctr">
              <a:defRPr/>
            </a:pPr>
            <a:r>
              <a:rPr lang="en-GB" sz="1200" b="1" i="1" dirty="0">
                <a:latin typeface="+mn-lt"/>
              </a:rPr>
              <a:t>In fair round belly with good capon lined,</a:t>
            </a:r>
          </a:p>
          <a:p>
            <a:pPr algn="ctr">
              <a:defRPr/>
            </a:pPr>
            <a:r>
              <a:rPr lang="en-GB" sz="1200" b="1" i="1" dirty="0">
                <a:latin typeface="+mn-lt"/>
              </a:rPr>
              <a:t>With eyes severe and beard of formal cut,</a:t>
            </a:r>
          </a:p>
          <a:p>
            <a:pPr algn="ctr">
              <a:defRPr/>
            </a:pPr>
            <a:r>
              <a:rPr lang="en-GB" sz="1200" b="1" i="1" dirty="0">
                <a:latin typeface="+mn-lt"/>
              </a:rPr>
              <a:t>Full of wise saws and modern instances;</a:t>
            </a:r>
          </a:p>
          <a:p>
            <a:pPr algn="ctr">
              <a:defRPr/>
            </a:pPr>
            <a:r>
              <a:rPr lang="en-GB" sz="1200" b="1" i="1" dirty="0">
                <a:latin typeface="+mn-lt"/>
              </a:rPr>
              <a:t>And so he plays his part.”</a:t>
            </a:r>
          </a:p>
          <a:p>
            <a:pPr algn="ctr">
              <a:defRPr/>
            </a:pPr>
            <a:r>
              <a:rPr lang="en-GB" sz="1200" dirty="0">
                <a:latin typeface="+mn-lt"/>
              </a:rPr>
              <a:t>Shakespeare has become a successful playwright and his plays are famous in London. He has bought a family home “New Place” with his wealth.</a:t>
            </a:r>
          </a:p>
          <a:p>
            <a:pPr marL="342900" indent="-342900" algn="ctr" eaLnBrk="0" hangingPunct="0">
              <a:spcBef>
                <a:spcPct val="20000"/>
              </a:spcBef>
              <a:buFont typeface="Arial" charset="0"/>
              <a:buNone/>
              <a:defRPr/>
            </a:pPr>
            <a:endParaRPr lang="en-GB" sz="1200" b="1" i="1" dirty="0">
              <a:latin typeface="+mn-lt"/>
              <a:cs typeface="+mn-cs"/>
            </a:endParaRPr>
          </a:p>
          <a:p>
            <a:pPr marL="342900" indent="-342900" algn="ctr" eaLnBrk="0" hangingPunct="0">
              <a:spcBef>
                <a:spcPct val="20000"/>
              </a:spcBef>
              <a:buFont typeface="Arial" charset="0"/>
              <a:buNone/>
              <a:defRPr/>
            </a:pPr>
            <a:endParaRPr lang="en-GB" sz="1200" b="1" i="1" dirty="0">
              <a:latin typeface="+mn-lt"/>
              <a:cs typeface="+mn-cs"/>
            </a:endParaRPr>
          </a:p>
          <a:p>
            <a:pPr marL="342900" indent="-342900" algn="ctr" eaLnBrk="0" hangingPunct="0">
              <a:spcBef>
                <a:spcPct val="20000"/>
              </a:spcBef>
              <a:buFont typeface="Arial" charset="0"/>
              <a:buNone/>
              <a:defRPr/>
            </a:pPr>
            <a:r>
              <a:rPr lang="en-GB" sz="1200" b="1" i="1" dirty="0">
                <a:latin typeface="+mn-lt"/>
                <a:cs typeface="+mn-cs"/>
              </a:rPr>
              <a:t>ACT 6: “The sixth age shifts</a:t>
            </a:r>
          </a:p>
          <a:p>
            <a:pPr marL="342900" indent="-342900" algn="ctr" eaLnBrk="0" hangingPunct="0">
              <a:spcBef>
                <a:spcPct val="20000"/>
              </a:spcBef>
              <a:buFont typeface="Arial" charset="0"/>
              <a:buNone/>
              <a:defRPr/>
            </a:pPr>
            <a:r>
              <a:rPr lang="en-GB" sz="1200" b="1" i="1" dirty="0">
                <a:latin typeface="+mn-lt"/>
                <a:cs typeface="+mn-cs"/>
              </a:rPr>
              <a:t>Into the lean and slippered pantaloon,</a:t>
            </a:r>
          </a:p>
          <a:p>
            <a:pPr marL="342900" indent="-342900" algn="ctr" eaLnBrk="0" hangingPunct="0">
              <a:spcBef>
                <a:spcPct val="20000"/>
              </a:spcBef>
              <a:buFont typeface="Arial" charset="0"/>
              <a:buNone/>
              <a:defRPr/>
            </a:pPr>
            <a:r>
              <a:rPr lang="en-GB" sz="1200" b="1" i="1" dirty="0">
                <a:latin typeface="+mn-lt"/>
                <a:cs typeface="+mn-cs"/>
              </a:rPr>
              <a:t>With spectacles on his nose and pouch on his side,</a:t>
            </a:r>
          </a:p>
          <a:p>
            <a:pPr marL="342900" indent="-342900" algn="ctr" eaLnBrk="0" hangingPunct="0">
              <a:spcBef>
                <a:spcPct val="20000"/>
              </a:spcBef>
              <a:buFont typeface="Arial" charset="0"/>
              <a:buNone/>
              <a:defRPr/>
            </a:pPr>
            <a:r>
              <a:rPr lang="en-GB" sz="1200" b="1" i="1" dirty="0">
                <a:latin typeface="+mn-lt"/>
                <a:cs typeface="+mn-cs"/>
              </a:rPr>
              <a:t>His youthful hose well saved, a world too wide</a:t>
            </a:r>
          </a:p>
          <a:p>
            <a:pPr marL="342900" indent="-342900" algn="ctr" eaLnBrk="0" hangingPunct="0">
              <a:spcBef>
                <a:spcPct val="20000"/>
              </a:spcBef>
              <a:buFont typeface="Arial" charset="0"/>
              <a:buNone/>
              <a:defRPr/>
            </a:pPr>
            <a:r>
              <a:rPr lang="en-GB" sz="1200" b="1" i="1" dirty="0">
                <a:latin typeface="+mn-lt"/>
                <a:cs typeface="+mn-cs"/>
              </a:rPr>
              <a:t>For his shrunk shank; and his big manly voice,</a:t>
            </a:r>
          </a:p>
          <a:p>
            <a:pPr marL="342900" indent="-342900" algn="ctr" eaLnBrk="0" hangingPunct="0">
              <a:spcBef>
                <a:spcPct val="20000"/>
              </a:spcBef>
              <a:buFont typeface="Arial" charset="0"/>
              <a:buNone/>
              <a:defRPr/>
            </a:pPr>
            <a:r>
              <a:rPr lang="en-GB" sz="1200" b="1" i="1" dirty="0">
                <a:latin typeface="+mn-lt"/>
                <a:cs typeface="+mn-cs"/>
              </a:rPr>
              <a:t>Turning again towards childish treble, pipes</a:t>
            </a:r>
          </a:p>
          <a:p>
            <a:pPr marL="342900" indent="-342900" algn="ctr" eaLnBrk="0" hangingPunct="0">
              <a:spcBef>
                <a:spcPct val="20000"/>
              </a:spcBef>
              <a:buFont typeface="Arial" charset="0"/>
              <a:buNone/>
              <a:defRPr/>
            </a:pPr>
            <a:r>
              <a:rPr lang="en-GB" sz="1200" b="1" i="1" dirty="0">
                <a:latin typeface="+mn-lt"/>
                <a:cs typeface="+mn-cs"/>
              </a:rPr>
              <a:t>And whistles in his sound.”</a:t>
            </a:r>
          </a:p>
          <a:p>
            <a:pPr marL="342900" indent="-342900" algn="ctr" eaLnBrk="0" hangingPunct="0">
              <a:spcBef>
                <a:spcPct val="20000"/>
              </a:spcBef>
              <a:buFont typeface="Arial" charset="0"/>
              <a:buNone/>
              <a:defRPr/>
            </a:pPr>
            <a:r>
              <a:rPr lang="en-GB" sz="1200" dirty="0">
                <a:latin typeface="+mn-lt"/>
                <a:cs typeface="+mn-cs"/>
              </a:rPr>
              <a:t>Shakespeare has retired from theatre life in London  </a:t>
            </a:r>
          </a:p>
          <a:p>
            <a:pPr marL="342900" indent="-342900" algn="ctr" eaLnBrk="0" hangingPunct="0">
              <a:spcBef>
                <a:spcPct val="20000"/>
              </a:spcBef>
              <a:buFont typeface="Arial" charset="0"/>
              <a:buNone/>
              <a:defRPr/>
            </a:pPr>
            <a:endParaRPr lang="en-GB" sz="1200" dirty="0">
              <a:latin typeface="+mn-lt"/>
              <a:cs typeface="+mn-cs"/>
            </a:endParaRPr>
          </a:p>
          <a:p>
            <a:pPr marL="342900" indent="-342900" algn="ctr" eaLnBrk="0" hangingPunct="0">
              <a:spcBef>
                <a:spcPct val="20000"/>
              </a:spcBef>
              <a:buFont typeface="Arial" charset="0"/>
              <a:buNone/>
              <a:defRPr/>
            </a:pPr>
            <a:r>
              <a:rPr lang="en-GB" sz="1200" b="1" i="1" dirty="0">
                <a:latin typeface="+mn-lt"/>
                <a:cs typeface="+mn-cs"/>
              </a:rPr>
              <a:t>ACT 7: “Last scene of all,</a:t>
            </a:r>
          </a:p>
          <a:p>
            <a:pPr marL="342900" indent="-342900" algn="ctr" eaLnBrk="0" hangingPunct="0">
              <a:spcBef>
                <a:spcPct val="20000"/>
              </a:spcBef>
              <a:buFont typeface="Arial" charset="0"/>
              <a:buNone/>
              <a:defRPr/>
            </a:pPr>
            <a:r>
              <a:rPr lang="en-GB" sz="1200" b="1" i="1" dirty="0">
                <a:latin typeface="+mn-lt"/>
                <a:cs typeface="+mn-cs"/>
              </a:rPr>
              <a:t>That ends this strange and eventful history,</a:t>
            </a:r>
          </a:p>
          <a:p>
            <a:pPr marL="342900" indent="-342900" algn="ctr" eaLnBrk="0" hangingPunct="0">
              <a:spcBef>
                <a:spcPct val="20000"/>
              </a:spcBef>
              <a:buFont typeface="Arial" charset="0"/>
              <a:buNone/>
              <a:defRPr/>
            </a:pPr>
            <a:r>
              <a:rPr lang="en-GB" sz="1200" b="1" i="1" dirty="0">
                <a:latin typeface="+mn-lt"/>
                <a:cs typeface="+mn-cs"/>
              </a:rPr>
              <a:t>Is second childishness and mere oblivion,</a:t>
            </a:r>
          </a:p>
          <a:p>
            <a:pPr marL="342900" indent="-342900" algn="ctr" eaLnBrk="0" hangingPunct="0">
              <a:spcBef>
                <a:spcPct val="20000"/>
              </a:spcBef>
              <a:buFont typeface="Arial" charset="0"/>
              <a:buNone/>
              <a:defRPr/>
            </a:pPr>
            <a:r>
              <a:rPr lang="en-GB" sz="1200" b="1" i="1" dirty="0">
                <a:latin typeface="+mn-lt"/>
                <a:cs typeface="+mn-cs"/>
              </a:rPr>
              <a:t>Sans teeth, sans eyes, sans taste, sans everything.”</a:t>
            </a:r>
          </a:p>
          <a:p>
            <a:pPr marL="342900" indent="-342900" algn="ctr" eaLnBrk="0" hangingPunct="0">
              <a:spcBef>
                <a:spcPct val="20000"/>
              </a:spcBef>
              <a:defRPr/>
            </a:pPr>
            <a:r>
              <a:rPr lang="en-GB" sz="1200" dirty="0">
                <a:latin typeface="+mj-lt"/>
                <a:cs typeface="+mn-cs"/>
              </a:rPr>
              <a:t>Shakespeare is </a:t>
            </a:r>
            <a:r>
              <a:rPr lang="en-GB" sz="1200" dirty="0">
                <a:latin typeface="+mj-lt"/>
              </a:rPr>
              <a:t>a grandfather now and dies in 1616 an old man of 52 (it was old in those days).</a:t>
            </a:r>
            <a:endParaRPr lang="en-GB" sz="1200" dirty="0">
              <a:latin typeface="+mj-lt"/>
              <a:cs typeface="+mn-cs"/>
            </a:endParaRPr>
          </a:p>
          <a:p>
            <a:pPr marL="342900" indent="-342900" algn="ctr" eaLnBrk="0" hangingPunct="0">
              <a:spcBef>
                <a:spcPct val="20000"/>
              </a:spcBef>
              <a:buFont typeface="Arial" charset="0"/>
              <a:buNone/>
              <a:defRPr/>
            </a:pPr>
            <a:endParaRPr lang="en-GB" sz="1200" dirty="0">
              <a:latin typeface="+mn-lt"/>
              <a:cs typeface="+mn-cs"/>
            </a:endParaRPr>
          </a:p>
        </p:txBody>
      </p:sp>
    </p:spTree>
    <p:extLst>
      <p:ext uri="{BB962C8B-B14F-4D97-AF65-F5344CB8AC3E}">
        <p14:creationId xmlns:p14="http://schemas.microsoft.com/office/powerpoint/2010/main" val="180176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57188" y="214313"/>
            <a:ext cx="2255837" cy="785812"/>
          </a:xfrm>
        </p:spPr>
        <p:txBody>
          <a:bodyPr/>
          <a:lstStyle/>
          <a:p>
            <a:pPr eaLnBrk="1" hangingPunct="1"/>
            <a:r>
              <a:rPr lang="en-GB" smtClean="0"/>
              <a:t>Stratford Upon Avon in 1600</a:t>
            </a:r>
          </a:p>
        </p:txBody>
      </p:sp>
      <p:sp>
        <p:nvSpPr>
          <p:cNvPr id="2051" name="Content Placeholder 2"/>
          <p:cNvSpPr>
            <a:spLocks noGrp="1"/>
          </p:cNvSpPr>
          <p:nvPr>
            <p:ph idx="1"/>
          </p:nvPr>
        </p:nvSpPr>
        <p:spPr>
          <a:xfrm>
            <a:off x="3143250" y="214313"/>
            <a:ext cx="3476625" cy="6875462"/>
          </a:xfrm>
        </p:spPr>
        <p:txBody>
          <a:bodyPr/>
          <a:lstStyle/>
          <a:p>
            <a:pPr eaLnBrk="1" hangingPunct="1">
              <a:buFont typeface="Arial" charset="0"/>
              <a:buNone/>
            </a:pPr>
            <a:r>
              <a:rPr lang="en-GB" smtClean="0"/>
              <a:t>Other Stratford Facts</a:t>
            </a:r>
          </a:p>
          <a:p>
            <a:pPr eaLnBrk="1" hangingPunct="1"/>
            <a:r>
              <a:rPr lang="en-GB" sz="1600" smtClean="0"/>
              <a:t>The shape of Elizabethan towns, including Stratford, was based on a grid pattern of streets.  The streets branched out off a main street which was usually the main road through the town. </a:t>
            </a:r>
          </a:p>
          <a:p>
            <a:pPr eaLnBrk="1" hangingPunct="1"/>
            <a:r>
              <a:rPr lang="en-GB" sz="1600" smtClean="0"/>
              <a:t>Stratford is built on the banks of the River Avon, which is why it is called Stratford Upon Avon. The town grew in size and prosperity after a bridge was built across the river.</a:t>
            </a:r>
          </a:p>
          <a:p>
            <a:pPr eaLnBrk="1" hangingPunct="1"/>
            <a:r>
              <a:rPr lang="en-GB" sz="1600" smtClean="0"/>
              <a:t>Some of the streets in Stratford were names after the markets that were held there of the types of shops and businesses. For example, Sheep Street, Rother Street (Rother is the old English word for cattle),  Corn Street or Swine Street (Pig Street!!). Some of these street names still exist in modern day Stratford.</a:t>
            </a:r>
          </a:p>
          <a:p>
            <a:pPr eaLnBrk="1" hangingPunct="1"/>
            <a:r>
              <a:rPr lang="en-GB" sz="1600" smtClean="0"/>
              <a:t>In Shakespeare’s time Stratford Upon Avon was famous for ‘malting’. Malting is the grinding and roasting of barley grain used to brew beer. </a:t>
            </a:r>
          </a:p>
        </p:txBody>
      </p:sp>
      <p:sp>
        <p:nvSpPr>
          <p:cNvPr id="2052" name="Text Placeholder 3"/>
          <p:cNvSpPr>
            <a:spLocks noGrp="1"/>
          </p:cNvSpPr>
          <p:nvPr>
            <p:ph type="body" sz="half" idx="2"/>
          </p:nvPr>
        </p:nvSpPr>
        <p:spPr>
          <a:xfrm>
            <a:off x="342900" y="3675063"/>
            <a:ext cx="2728913" cy="5326062"/>
          </a:xfrm>
        </p:spPr>
        <p:txBody>
          <a:bodyPr/>
          <a:lstStyle/>
          <a:p>
            <a:pPr eaLnBrk="1" hangingPunct="1">
              <a:buFont typeface="Arial" charset="0"/>
              <a:buChar char="•"/>
            </a:pPr>
            <a:r>
              <a:rPr lang="en-GB" sz="1600" dirty="0" smtClean="0"/>
              <a:t>Stratford Upon Avon was classed as an important market town, and Shakespeare’s time it would have had a population of about 2500 people which was quite big in those days.</a:t>
            </a:r>
          </a:p>
          <a:p>
            <a:pPr eaLnBrk="1" hangingPunct="1">
              <a:buFont typeface="Arial" charset="0"/>
              <a:buChar char="•"/>
            </a:pPr>
            <a:r>
              <a:rPr lang="en-GB" sz="1600" dirty="0" smtClean="0"/>
              <a:t>Market day in Stratford was  a Thursday, and the town would have been very busy with buyers and sellers. Most people walked everywhere and did not even own a horse and cart so they had to do all their shopping in towns very close to home.  </a:t>
            </a:r>
          </a:p>
          <a:p>
            <a:pPr eaLnBrk="1" hangingPunct="1">
              <a:buFont typeface="Arial" charset="0"/>
              <a:buChar char="•"/>
            </a:pPr>
            <a:r>
              <a:rPr lang="en-GB" sz="1600" dirty="0" smtClean="0"/>
              <a:t>Market stalls and shops would have included shoemakers, wheelwrights, blacksmiths, bakers and fruit and vegetable sellers </a:t>
            </a:r>
          </a:p>
        </p:txBody>
      </p:sp>
      <p:pic>
        <p:nvPicPr>
          <p:cNvPr id="2053" name="Picture 11" descr="C:\Program Files\Microsoft Office\MEDIA\CAGCAT10\j0149627.wmf"/>
          <p:cNvPicPr>
            <a:picLocks noChangeAspect="1" noChangeArrowheads="1"/>
          </p:cNvPicPr>
          <p:nvPr/>
        </p:nvPicPr>
        <p:blipFill>
          <a:blip r:embed="rId3" cstate="print"/>
          <a:srcRect/>
          <a:stretch>
            <a:fillRect/>
          </a:stretch>
        </p:blipFill>
        <p:spPr bwMode="auto">
          <a:xfrm>
            <a:off x="4857750" y="7929563"/>
            <a:ext cx="1714500" cy="1217612"/>
          </a:xfrm>
          <a:prstGeom prst="rect">
            <a:avLst/>
          </a:prstGeom>
          <a:noFill/>
          <a:ln w="9525">
            <a:noFill/>
            <a:miter lim="800000"/>
            <a:headEnd/>
            <a:tailEnd/>
          </a:ln>
        </p:spPr>
      </p:pic>
      <p:pic>
        <p:nvPicPr>
          <p:cNvPr id="2054" name="Picture 8" descr="http://www.shakespeare.org.uk/gallery2/d/1451-2/planofstratford.jpg"/>
          <p:cNvPicPr>
            <a:picLocks noChangeAspect="1" noChangeArrowheads="1"/>
          </p:cNvPicPr>
          <p:nvPr/>
        </p:nvPicPr>
        <p:blipFill>
          <a:blip r:embed="rId4" cstate="print"/>
          <a:srcRect/>
          <a:stretch>
            <a:fillRect/>
          </a:stretch>
        </p:blipFill>
        <p:spPr bwMode="auto">
          <a:xfrm>
            <a:off x="428625" y="1143000"/>
            <a:ext cx="2647950" cy="2571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108520"/>
            <a:ext cx="6858000" cy="1364531"/>
          </a:xfrm>
        </p:spPr>
        <p:txBody>
          <a:bodyPr/>
          <a:lstStyle/>
          <a:p>
            <a:pPr eaLnBrk="1" hangingPunct="1"/>
            <a:r>
              <a:rPr lang="en-GB" b="1" dirty="0" smtClean="0">
                <a:latin typeface="Felix Titling" pitchFamily="82" charset="0"/>
              </a:rPr>
              <a:t>The Stratford Sentinel </a:t>
            </a:r>
          </a:p>
        </p:txBody>
      </p:sp>
      <p:grpSp>
        <p:nvGrpSpPr>
          <p:cNvPr id="3075" name="Group 15"/>
          <p:cNvGrpSpPr>
            <a:grpSpLocks/>
          </p:cNvGrpSpPr>
          <p:nvPr/>
        </p:nvGrpSpPr>
        <p:grpSpPr bwMode="auto">
          <a:xfrm>
            <a:off x="142875" y="827584"/>
            <a:ext cx="3143250" cy="8186856"/>
            <a:chOff x="142852" y="684685"/>
            <a:chExt cx="3143270" cy="8186920"/>
          </a:xfrm>
        </p:grpSpPr>
        <p:sp>
          <p:nvSpPr>
            <p:cNvPr id="12" name="Rectangle 11"/>
            <p:cNvSpPr/>
            <p:nvPr/>
          </p:nvSpPr>
          <p:spPr>
            <a:xfrm>
              <a:off x="142852" y="1785919"/>
              <a:ext cx="3143270" cy="7072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81" name="TextBox 4"/>
            <p:cNvSpPr txBox="1">
              <a:spLocks noChangeArrowheads="1"/>
            </p:cNvSpPr>
            <p:nvPr/>
          </p:nvSpPr>
          <p:spPr bwMode="auto">
            <a:xfrm>
              <a:off x="214290" y="684685"/>
              <a:ext cx="3071832" cy="8186920"/>
            </a:xfrm>
            <a:prstGeom prst="rect">
              <a:avLst/>
            </a:prstGeom>
            <a:noFill/>
            <a:ln w="9525">
              <a:noFill/>
              <a:miter lim="800000"/>
              <a:headEnd/>
              <a:tailEnd/>
            </a:ln>
          </p:spPr>
          <p:txBody>
            <a:bodyPr>
              <a:spAutoFit/>
            </a:bodyPr>
            <a:lstStyle/>
            <a:p>
              <a:r>
                <a:rPr lang="en-GB" sz="2000" b="1" dirty="0">
                  <a:latin typeface="Angsana New" pitchFamily="18" charset="-34"/>
                  <a:cs typeface="Angsana New" pitchFamily="18" charset="-34"/>
                </a:rPr>
                <a:t>Town Devastated by Fire for Second Time</a:t>
              </a:r>
            </a:p>
            <a:p>
              <a:r>
                <a:rPr lang="en-GB" dirty="0">
                  <a:latin typeface="Angsana New" pitchFamily="18" charset="-34"/>
                  <a:cs typeface="Angsana New" pitchFamily="18" charset="-34"/>
                </a:rPr>
                <a:t>A second disastrous fire has swept through the centre of Stratford destroying more houses and businesses. Adding to the damage caused by last year’s fire, it is estimated that as many as 120 houses have been destroyed. </a:t>
              </a:r>
            </a:p>
            <a:p>
              <a:r>
                <a:rPr lang="en-GB" dirty="0">
                  <a:latin typeface="Angsana New" pitchFamily="18" charset="-34"/>
                  <a:cs typeface="Angsana New" pitchFamily="18" charset="-34"/>
                </a:rPr>
                <a:t>The fire has been blamed on shoddy and ramshackle houses built by the migrant poor who have been flooding into Stratford over the past few years. </a:t>
              </a:r>
            </a:p>
            <a:p>
              <a:r>
                <a:rPr lang="en-GB" dirty="0">
                  <a:latin typeface="Angsana New" pitchFamily="18" charset="-34"/>
                  <a:cs typeface="Angsana New" pitchFamily="18" charset="-34"/>
                </a:rPr>
                <a:t>A corporation spokesperson said: “Buildings made of timber and thatch  pose a constant risk from fire, and we would ask the good people of Stratford to be vigilant in extinguishing their </a:t>
              </a:r>
              <a:r>
                <a:rPr lang="en-GB" dirty="0" smtClean="0">
                  <a:latin typeface="Angsana New" pitchFamily="18" charset="-34"/>
                  <a:cs typeface="Angsana New" pitchFamily="18" charset="-34"/>
                </a:rPr>
                <a:t>cooking</a:t>
              </a:r>
            </a:p>
            <a:p>
              <a:r>
                <a:rPr lang="en-GB" dirty="0" smtClean="0">
                  <a:latin typeface="Angsana New" pitchFamily="18" charset="-34"/>
                  <a:cs typeface="Angsana New" pitchFamily="18" charset="-34"/>
                </a:rPr>
                <a:t>fires to</a:t>
              </a:r>
            </a:p>
            <a:p>
              <a:r>
                <a:rPr lang="en-GB" dirty="0" smtClean="0">
                  <a:latin typeface="Angsana New" pitchFamily="18" charset="-34"/>
                  <a:cs typeface="Angsana New" pitchFamily="18" charset="-34"/>
                </a:rPr>
                <a:t>Prevent</a:t>
              </a:r>
            </a:p>
            <a:p>
              <a:r>
                <a:rPr lang="en-GB" dirty="0" smtClean="0">
                  <a:latin typeface="Angsana New" pitchFamily="18" charset="-34"/>
                  <a:cs typeface="Angsana New" pitchFamily="18" charset="-34"/>
                </a:rPr>
                <a:t>Further</a:t>
              </a:r>
            </a:p>
            <a:p>
              <a:r>
                <a:rPr lang="en-GB" dirty="0" smtClean="0">
                  <a:latin typeface="Angsana New" pitchFamily="18" charset="-34"/>
                  <a:cs typeface="Angsana New" pitchFamily="18" charset="-34"/>
                </a:rPr>
                <a:t>tragedy</a:t>
              </a:r>
              <a:r>
                <a:rPr lang="en-GB" dirty="0">
                  <a:latin typeface="Angsana New" pitchFamily="18" charset="-34"/>
                  <a:cs typeface="Angsana New" pitchFamily="18" charset="-34"/>
                </a:rPr>
                <a:t>.”</a:t>
              </a:r>
              <a:endParaRPr lang="en-GB" dirty="0">
                <a:latin typeface="Vivaldi" pitchFamily="66" charset="0"/>
              </a:endParaRPr>
            </a:p>
          </p:txBody>
        </p:sp>
      </p:grpSp>
      <p:sp>
        <p:nvSpPr>
          <p:cNvPr id="3076" name="TextBox 10"/>
          <p:cNvSpPr txBox="1">
            <a:spLocks noChangeArrowheads="1"/>
          </p:cNvSpPr>
          <p:nvPr/>
        </p:nvSpPr>
        <p:spPr bwMode="auto">
          <a:xfrm>
            <a:off x="4581128" y="0"/>
            <a:ext cx="2419747" cy="400110"/>
          </a:xfrm>
          <a:prstGeom prst="rect">
            <a:avLst/>
          </a:prstGeom>
          <a:noFill/>
          <a:ln w="9525">
            <a:noFill/>
            <a:miter lim="800000"/>
            <a:headEnd/>
            <a:tailEnd/>
          </a:ln>
        </p:spPr>
        <p:txBody>
          <a:bodyPr wrap="square">
            <a:spAutoFit/>
          </a:bodyPr>
          <a:lstStyle/>
          <a:p>
            <a:pPr algn="ctr"/>
            <a:r>
              <a:rPr lang="en-GB" sz="2000" dirty="0">
                <a:latin typeface="Angsana New" pitchFamily="18" charset="-34"/>
                <a:cs typeface="Angsana New" pitchFamily="18" charset="-34"/>
              </a:rPr>
              <a:t>October 1595</a:t>
            </a:r>
          </a:p>
        </p:txBody>
      </p:sp>
      <p:sp>
        <p:nvSpPr>
          <p:cNvPr id="3077" name="TextBox 4"/>
          <p:cNvSpPr txBox="1">
            <a:spLocks noChangeArrowheads="1"/>
          </p:cNvSpPr>
          <p:nvPr/>
        </p:nvSpPr>
        <p:spPr bwMode="auto">
          <a:xfrm>
            <a:off x="3357563" y="827584"/>
            <a:ext cx="3500437" cy="4401205"/>
          </a:xfrm>
          <a:prstGeom prst="rect">
            <a:avLst/>
          </a:prstGeom>
          <a:noFill/>
          <a:ln w="9525">
            <a:noFill/>
            <a:miter lim="800000"/>
            <a:headEnd/>
            <a:tailEnd/>
          </a:ln>
        </p:spPr>
        <p:txBody>
          <a:bodyPr>
            <a:spAutoFit/>
          </a:bodyPr>
          <a:lstStyle/>
          <a:p>
            <a:pPr algn="ctr"/>
            <a:r>
              <a:rPr lang="en-GB" sz="2000" b="1" dirty="0">
                <a:latin typeface="Angsana New" pitchFamily="18" charset="-34"/>
                <a:cs typeface="Angsana New" pitchFamily="18" charset="-34"/>
              </a:rPr>
              <a:t>Man fined for causing public offence.</a:t>
            </a:r>
          </a:p>
          <a:p>
            <a:r>
              <a:rPr lang="en-GB" sz="1600" dirty="0">
                <a:latin typeface="Angsana New" pitchFamily="18" charset="-34"/>
                <a:cs typeface="Angsana New" pitchFamily="18" charset="-34"/>
              </a:rPr>
              <a:t>People thinking they can dodge the law and dump their toilet waste in unofficial “muckheaps”, be warned. A  well to do local business man has been fined by the town magistrate for  making a muckheap near his house  instead of using the public muckheap on the outskirts of the town. </a:t>
            </a:r>
          </a:p>
          <a:p>
            <a:r>
              <a:rPr lang="en-GB" sz="1600" dirty="0">
                <a:latin typeface="Angsana New" pitchFamily="18" charset="-34"/>
                <a:cs typeface="Angsana New" pitchFamily="18" charset="-34"/>
              </a:rPr>
              <a:t>A spokesperson for the town council said: “The public muckheap has been set up in a place least likely to cause offence from its odours and vapours. We will not tolerate unofficial muckheaps.”</a:t>
            </a:r>
          </a:p>
        </p:txBody>
      </p:sp>
      <p:sp>
        <p:nvSpPr>
          <p:cNvPr id="3078" name="TextBox 4"/>
          <p:cNvSpPr txBox="1">
            <a:spLocks noChangeArrowheads="1"/>
          </p:cNvSpPr>
          <p:nvPr/>
        </p:nvSpPr>
        <p:spPr bwMode="auto">
          <a:xfrm>
            <a:off x="3392411" y="5076056"/>
            <a:ext cx="3204942" cy="3847207"/>
          </a:xfrm>
          <a:prstGeom prst="rect">
            <a:avLst/>
          </a:prstGeom>
          <a:noFill/>
          <a:ln w="9525">
            <a:noFill/>
            <a:miter lim="800000"/>
            <a:headEnd/>
            <a:tailEnd/>
          </a:ln>
        </p:spPr>
        <p:txBody>
          <a:bodyPr wrap="square">
            <a:spAutoFit/>
          </a:bodyPr>
          <a:lstStyle/>
          <a:p>
            <a:r>
              <a:rPr lang="en-GB" b="1" dirty="0">
                <a:latin typeface="Angsana New" pitchFamily="18" charset="-34"/>
                <a:cs typeface="Angsana New" pitchFamily="18" charset="-34"/>
              </a:rPr>
              <a:t>Stratford Corporation Powers</a:t>
            </a:r>
          </a:p>
          <a:p>
            <a:r>
              <a:rPr lang="en-GB" sz="1600" dirty="0">
                <a:latin typeface="Angsana New" pitchFamily="18" charset="-34"/>
                <a:cs typeface="Angsana New" pitchFamily="18" charset="-34"/>
              </a:rPr>
              <a:t>Clarification of Stratford Corporation’s powers were outlined earlier this week. The corporation controls the markets within the town and has made bye-laws to prevent “nuisances” in the town and impose fines on those citizens who break the bye-laws or cause a nuisance.  Any offences like failing to attend church, drunkenness  or sorcery will be dealt with by the Church Court headed by the bishop.</a:t>
            </a:r>
          </a:p>
        </p:txBody>
      </p:sp>
      <p:pic>
        <p:nvPicPr>
          <p:cNvPr id="3079" name="Picture 10" descr="From The Woefull and Lamentable Wast and Spoile Done by a Suddaine Fire in St Edmonds-bury..., 1608"/>
          <p:cNvPicPr>
            <a:picLocks noChangeAspect="1" noChangeArrowheads="1"/>
          </p:cNvPicPr>
          <p:nvPr/>
        </p:nvPicPr>
        <p:blipFill>
          <a:blip r:embed="rId3" cstate="print"/>
          <a:srcRect/>
          <a:stretch>
            <a:fillRect/>
          </a:stretch>
        </p:blipFill>
        <p:spPr bwMode="auto">
          <a:xfrm>
            <a:off x="1196752" y="7596336"/>
            <a:ext cx="2000250" cy="1127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42875"/>
            <a:ext cx="6715125" cy="1200329"/>
          </a:xfrm>
          <a:prstGeom prst="rect">
            <a:avLst/>
          </a:prstGeom>
          <a:noFill/>
          <a:ln w="9525">
            <a:noFill/>
            <a:miter lim="800000"/>
            <a:headEnd/>
            <a:tailEnd/>
          </a:ln>
        </p:spPr>
        <p:txBody>
          <a:bodyPr wrap="square">
            <a:spAutoFit/>
          </a:bodyPr>
          <a:lstStyle/>
          <a:p>
            <a:pPr algn="ctr"/>
            <a:r>
              <a:rPr lang="en-GB" sz="3600" b="1" dirty="0">
                <a:latin typeface="Blackadder ITC" pitchFamily="82" charset="0"/>
              </a:rPr>
              <a:t>The Bard Tavern</a:t>
            </a:r>
          </a:p>
          <a:p>
            <a:pPr algn="ctr"/>
            <a:r>
              <a:rPr lang="en-GB" sz="3600" b="1" dirty="0">
                <a:latin typeface="Blackadder ITC" pitchFamily="82" charset="0"/>
              </a:rPr>
              <a:t>Menu</a:t>
            </a:r>
          </a:p>
        </p:txBody>
      </p:sp>
      <p:sp>
        <p:nvSpPr>
          <p:cNvPr id="4099" name="TextBox 2"/>
          <p:cNvSpPr txBox="1">
            <a:spLocks noChangeArrowheads="1"/>
          </p:cNvSpPr>
          <p:nvPr/>
        </p:nvSpPr>
        <p:spPr bwMode="auto">
          <a:xfrm>
            <a:off x="404664" y="1187624"/>
            <a:ext cx="6453336" cy="7478970"/>
          </a:xfrm>
          <a:prstGeom prst="rect">
            <a:avLst/>
          </a:prstGeom>
          <a:noFill/>
          <a:ln w="9525">
            <a:noFill/>
            <a:miter lim="800000"/>
            <a:headEnd/>
            <a:tailEnd/>
          </a:ln>
        </p:spPr>
        <p:txBody>
          <a:bodyPr wrap="square">
            <a:spAutoFit/>
          </a:bodyPr>
          <a:lstStyle/>
          <a:p>
            <a:r>
              <a:rPr lang="en-GB" sz="2400" b="1" u="sng" dirty="0">
                <a:latin typeface="Bookman Old Style" pitchFamily="18" charset="0"/>
              </a:rPr>
              <a:t>Breakfast</a:t>
            </a:r>
          </a:p>
          <a:p>
            <a:r>
              <a:rPr lang="en-GB" sz="2000" b="1" dirty="0" err="1">
                <a:latin typeface="Bookman Old Style" pitchFamily="18" charset="0"/>
              </a:rPr>
              <a:t>Manchet</a:t>
            </a:r>
            <a:r>
              <a:rPr lang="en-GB" sz="2000" b="1" dirty="0">
                <a:latin typeface="Bookman Old Style" pitchFamily="18" charset="0"/>
              </a:rPr>
              <a:t>:</a:t>
            </a:r>
            <a:r>
              <a:rPr lang="en-GB" sz="2000" dirty="0">
                <a:latin typeface="Bookman Old Style" pitchFamily="18" charset="0"/>
              </a:rPr>
              <a:t>		finest quality white bread</a:t>
            </a:r>
          </a:p>
          <a:p>
            <a:r>
              <a:rPr lang="en-GB" sz="2000" b="1" dirty="0">
                <a:latin typeface="Bookman Old Style" pitchFamily="18" charset="0"/>
              </a:rPr>
              <a:t>Cheat :		</a:t>
            </a:r>
            <a:r>
              <a:rPr lang="en-GB" sz="2000" dirty="0">
                <a:latin typeface="Bookman Old Style" pitchFamily="18" charset="0"/>
              </a:rPr>
              <a:t>ordinary white bread</a:t>
            </a:r>
          </a:p>
          <a:p>
            <a:r>
              <a:rPr lang="en-GB" sz="2000" b="1" dirty="0">
                <a:latin typeface="Bookman Old Style" pitchFamily="18" charset="0"/>
              </a:rPr>
              <a:t>Simple:</a:t>
            </a:r>
            <a:r>
              <a:rPr lang="en-GB" sz="2000" dirty="0">
                <a:latin typeface="Bookman Old Style" pitchFamily="18" charset="0"/>
              </a:rPr>
              <a:t>		brown bread</a:t>
            </a:r>
          </a:p>
          <a:p>
            <a:r>
              <a:rPr lang="en-GB" sz="2000" b="1" dirty="0">
                <a:latin typeface="Bookman Old Style" pitchFamily="18" charset="0"/>
              </a:rPr>
              <a:t>Frumenty:</a:t>
            </a:r>
            <a:r>
              <a:rPr lang="en-GB" sz="2000" dirty="0">
                <a:latin typeface="Bookman Old Style" pitchFamily="18" charset="0"/>
              </a:rPr>
              <a:t>		</a:t>
            </a:r>
            <a:r>
              <a:rPr lang="en-GB" sz="2000" dirty="0" smtClean="0">
                <a:latin typeface="Bookman Old Style" pitchFamily="18" charset="0"/>
              </a:rPr>
              <a:t>wheat </a:t>
            </a:r>
            <a:r>
              <a:rPr lang="en-GB" sz="2000" dirty="0">
                <a:latin typeface="Bookman Old Style" pitchFamily="18" charset="0"/>
              </a:rPr>
              <a:t>porridge</a:t>
            </a:r>
          </a:p>
          <a:p>
            <a:r>
              <a:rPr lang="en-GB" sz="2000" b="1" dirty="0">
                <a:latin typeface="Bookman Old Style" pitchFamily="18" charset="0"/>
              </a:rPr>
              <a:t>Flummery:</a:t>
            </a:r>
            <a:r>
              <a:rPr lang="en-GB" sz="2000" dirty="0">
                <a:latin typeface="Bookman Old Style" pitchFamily="18" charset="0"/>
              </a:rPr>
              <a:t>		boiled oatmeal</a:t>
            </a:r>
          </a:p>
          <a:p>
            <a:endParaRPr lang="en-GB" sz="2800" dirty="0">
              <a:latin typeface="Blackadder ITC" pitchFamily="82" charset="0"/>
            </a:endParaRPr>
          </a:p>
          <a:p>
            <a:r>
              <a:rPr lang="en-GB" sz="2400" b="1" u="sng" dirty="0">
                <a:latin typeface="Bookman Old Style" pitchFamily="18" charset="0"/>
              </a:rPr>
              <a:t>Meat</a:t>
            </a:r>
          </a:p>
          <a:p>
            <a:r>
              <a:rPr lang="en-GB" sz="2000" b="1" dirty="0">
                <a:latin typeface="Bookman Old Style" pitchFamily="18" charset="0"/>
              </a:rPr>
              <a:t>Game:			</a:t>
            </a:r>
            <a:r>
              <a:rPr lang="en-GB" sz="2000" dirty="0">
                <a:latin typeface="Bookman Old Style" pitchFamily="18" charset="0"/>
              </a:rPr>
              <a:t>Rabbit, Hare, Venison</a:t>
            </a:r>
          </a:p>
          <a:p>
            <a:r>
              <a:rPr lang="en-GB" sz="2000" b="1" dirty="0">
                <a:latin typeface="Bookman Old Style" pitchFamily="18" charset="0"/>
              </a:rPr>
              <a:t>Fowl:			</a:t>
            </a:r>
            <a:r>
              <a:rPr lang="en-GB" sz="2000" dirty="0">
                <a:latin typeface="Bookman Old Style" pitchFamily="18" charset="0"/>
              </a:rPr>
              <a:t>Lark, Curlew, Chicken</a:t>
            </a:r>
          </a:p>
          <a:p>
            <a:r>
              <a:rPr lang="en-GB" sz="2000" b="1" dirty="0">
                <a:latin typeface="Bookman Old Style" pitchFamily="18" charset="0"/>
              </a:rPr>
              <a:t>Meat:			</a:t>
            </a:r>
            <a:r>
              <a:rPr lang="en-GB" sz="2000" dirty="0">
                <a:latin typeface="Bookman Old Style" pitchFamily="18" charset="0"/>
              </a:rPr>
              <a:t>Mutton, beef, lamb.</a:t>
            </a:r>
          </a:p>
          <a:p>
            <a:endParaRPr lang="en-GB" sz="2800" b="1" dirty="0">
              <a:latin typeface="Blackadder ITC" pitchFamily="82" charset="0"/>
            </a:endParaRPr>
          </a:p>
          <a:p>
            <a:r>
              <a:rPr lang="en-GB" sz="2400" b="1" u="sng" dirty="0">
                <a:latin typeface="Bookman Old Style" pitchFamily="18" charset="0"/>
              </a:rPr>
              <a:t>Pudding</a:t>
            </a:r>
          </a:p>
          <a:p>
            <a:r>
              <a:rPr lang="en-GB" sz="2000" b="1" dirty="0">
                <a:latin typeface="Bookman Old Style" pitchFamily="18" charset="0"/>
              </a:rPr>
              <a:t>Quaking Pudding:	</a:t>
            </a:r>
            <a:r>
              <a:rPr lang="en-GB" sz="2000" dirty="0">
                <a:latin typeface="Bookman Old Style" pitchFamily="18" charset="0"/>
              </a:rPr>
              <a:t>Custard and breadcrumbs</a:t>
            </a:r>
            <a:endParaRPr lang="en-GB" sz="2000" b="1" dirty="0">
              <a:latin typeface="Bookman Old Style" pitchFamily="18" charset="0"/>
            </a:endParaRPr>
          </a:p>
          <a:p>
            <a:r>
              <a:rPr lang="en-GB" sz="2000" b="1" dirty="0">
                <a:latin typeface="Bookman Old Style" pitchFamily="18" charset="0"/>
              </a:rPr>
              <a:t>Sack </a:t>
            </a:r>
            <a:r>
              <a:rPr lang="en-GB" sz="2000" b="1" dirty="0" err="1" smtClean="0">
                <a:latin typeface="Bookman Old Style" pitchFamily="18" charset="0"/>
              </a:rPr>
              <a:t>Posset</a:t>
            </a:r>
            <a:r>
              <a:rPr lang="en-GB" sz="2000" b="1" dirty="0" smtClean="0">
                <a:latin typeface="Bookman Old Style" pitchFamily="18" charset="0"/>
              </a:rPr>
              <a:t>:		</a:t>
            </a:r>
            <a:r>
              <a:rPr lang="en-GB" sz="2000" dirty="0" smtClean="0">
                <a:latin typeface="Bookman Old Style" pitchFamily="18" charset="0"/>
              </a:rPr>
              <a:t>Cream dessert with 				Madeira wine</a:t>
            </a:r>
            <a:endParaRPr lang="en-GB" sz="2000" b="1" dirty="0">
              <a:latin typeface="Bookman Old Style" pitchFamily="18" charset="0"/>
            </a:endParaRPr>
          </a:p>
          <a:p>
            <a:endParaRPr lang="en-GB" sz="2800" b="1" dirty="0">
              <a:latin typeface="Blackadder ITC" pitchFamily="82" charset="0"/>
            </a:endParaRPr>
          </a:p>
          <a:p>
            <a:r>
              <a:rPr lang="en-GB" sz="2400" b="1" u="sng" dirty="0">
                <a:latin typeface="Bookman Old Style" pitchFamily="18" charset="0"/>
              </a:rPr>
              <a:t>Drinks</a:t>
            </a:r>
          </a:p>
          <a:p>
            <a:r>
              <a:rPr lang="en-GB" sz="2000" b="1" dirty="0">
                <a:latin typeface="Bookman Old Style" pitchFamily="18" charset="0"/>
              </a:rPr>
              <a:t>Beer:			</a:t>
            </a:r>
            <a:r>
              <a:rPr lang="en-GB" sz="2000" dirty="0">
                <a:latin typeface="Bookman Old Style" pitchFamily="18" charset="0"/>
              </a:rPr>
              <a:t>Made with malted hops</a:t>
            </a:r>
            <a:endParaRPr lang="en-GB" sz="2000" b="1" dirty="0">
              <a:latin typeface="Bookman Old Style" pitchFamily="18" charset="0"/>
            </a:endParaRPr>
          </a:p>
          <a:p>
            <a:r>
              <a:rPr lang="en-GB" sz="2000" b="1" dirty="0">
                <a:latin typeface="Bookman Old Style" pitchFamily="18" charset="0"/>
              </a:rPr>
              <a:t>Apple Cider:		</a:t>
            </a:r>
            <a:r>
              <a:rPr lang="en-GB" sz="2000" dirty="0">
                <a:latin typeface="Bookman Old Style" pitchFamily="18" charset="0"/>
              </a:rPr>
              <a:t>Made with local apples</a:t>
            </a:r>
            <a:endParaRPr lang="en-GB" sz="2000" b="1" dirty="0">
              <a:latin typeface="Bookman Old Style" pitchFamily="18" charset="0"/>
            </a:endParaRPr>
          </a:p>
          <a:p>
            <a:r>
              <a:rPr lang="en-GB" sz="2000" b="1" dirty="0">
                <a:latin typeface="Bookman Old Style" pitchFamily="18" charset="0"/>
              </a:rPr>
              <a:t>Sack:			</a:t>
            </a:r>
            <a:r>
              <a:rPr lang="en-GB" sz="2000" dirty="0">
                <a:latin typeface="Bookman Old Style" pitchFamily="18" charset="0"/>
              </a:rPr>
              <a:t>Dry Spanish wine</a:t>
            </a:r>
          </a:p>
          <a:p>
            <a:r>
              <a:rPr lang="en-GB" sz="2000" b="1" dirty="0">
                <a:latin typeface="Bookman Old Style" pitchFamily="18" charset="0"/>
              </a:rPr>
              <a:t>Cordial Waters:	</a:t>
            </a:r>
            <a:r>
              <a:rPr lang="en-GB" sz="2000" dirty="0">
                <a:latin typeface="Bookman Old Style" pitchFamily="18" charset="0"/>
              </a:rPr>
              <a:t>Weak spirits</a:t>
            </a:r>
          </a:p>
        </p:txBody>
      </p:sp>
      <p:pic>
        <p:nvPicPr>
          <p:cNvPr id="4100" name="Picture 1" descr="C:\Program Files\Microsoft Office\MEDIA\CAGCAT10\j0298897.wmf"/>
          <p:cNvPicPr>
            <a:picLocks noChangeAspect="1" noChangeArrowheads="1"/>
          </p:cNvPicPr>
          <p:nvPr/>
        </p:nvPicPr>
        <p:blipFill>
          <a:blip r:embed="rId3" cstate="print"/>
          <a:srcRect/>
          <a:stretch>
            <a:fillRect/>
          </a:stretch>
        </p:blipFill>
        <p:spPr bwMode="auto">
          <a:xfrm>
            <a:off x="285750" y="285750"/>
            <a:ext cx="1000125" cy="873125"/>
          </a:xfrm>
          <a:prstGeom prst="rect">
            <a:avLst/>
          </a:prstGeom>
          <a:noFill/>
          <a:ln w="9525">
            <a:noFill/>
            <a:miter lim="800000"/>
            <a:headEnd/>
            <a:tailEnd/>
          </a:ln>
        </p:spPr>
      </p:pic>
      <p:pic>
        <p:nvPicPr>
          <p:cNvPr id="4101" name="Picture 1" descr="C:\Program Files\Microsoft Office\MEDIA\CAGCAT10\j0298897.wmf"/>
          <p:cNvPicPr>
            <a:picLocks noChangeAspect="1" noChangeArrowheads="1"/>
          </p:cNvPicPr>
          <p:nvPr/>
        </p:nvPicPr>
        <p:blipFill>
          <a:blip r:embed="rId3" cstate="print"/>
          <a:srcRect/>
          <a:stretch>
            <a:fillRect/>
          </a:stretch>
        </p:blipFill>
        <p:spPr bwMode="auto">
          <a:xfrm>
            <a:off x="5572125" y="285750"/>
            <a:ext cx="1000125" cy="873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80" y="899592"/>
            <a:ext cx="5829300" cy="1960033"/>
          </a:xfrm>
        </p:spPr>
        <p:txBody>
          <a:bodyPr/>
          <a:lstStyle/>
          <a:p>
            <a:r>
              <a:rPr lang="en-GB" b="1" dirty="0" smtClean="0"/>
              <a:t>Life and Times</a:t>
            </a:r>
            <a:br>
              <a:rPr lang="en-GB" b="1" dirty="0" smtClean="0"/>
            </a:br>
            <a:r>
              <a:rPr lang="en-GB" b="1" dirty="0" smtClean="0"/>
              <a:t>Of William Shakespeare</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68" y="3059832"/>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316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428625"/>
            <a:ext cx="6343650" cy="1960563"/>
          </a:xfrm>
        </p:spPr>
        <p:txBody>
          <a:bodyPr/>
          <a:lstStyle/>
          <a:p>
            <a:pPr eaLnBrk="1" hangingPunct="1"/>
            <a:r>
              <a:rPr lang="en-GB" sz="4800" b="1" smtClean="0">
                <a:latin typeface="Blackadder ITC" pitchFamily="82" charset="0"/>
                <a:cs typeface="Arial" charset="0"/>
              </a:rPr>
              <a:t>Certificate of Birth</a:t>
            </a:r>
          </a:p>
        </p:txBody>
      </p:sp>
      <p:sp>
        <p:nvSpPr>
          <p:cNvPr id="2051" name="TextBox 4"/>
          <p:cNvSpPr txBox="1">
            <a:spLocks noChangeArrowheads="1"/>
          </p:cNvSpPr>
          <p:nvPr/>
        </p:nvSpPr>
        <p:spPr bwMode="auto">
          <a:xfrm>
            <a:off x="642938" y="1000125"/>
            <a:ext cx="5572125" cy="7662863"/>
          </a:xfrm>
          <a:prstGeom prst="rect">
            <a:avLst/>
          </a:prstGeom>
          <a:noFill/>
          <a:ln w="9525">
            <a:noFill/>
            <a:miter lim="800000"/>
            <a:headEnd/>
            <a:tailEnd/>
          </a:ln>
        </p:spPr>
        <p:txBody>
          <a:bodyPr>
            <a:spAutoFit/>
          </a:bodyPr>
          <a:lstStyle/>
          <a:p>
            <a:pPr algn="ctr"/>
            <a:r>
              <a:rPr lang="en-GB" sz="2400" dirty="0">
                <a:latin typeface="Blackadder ITC" pitchFamily="82" charset="0"/>
              </a:rPr>
              <a:t>Born this day April 23</a:t>
            </a:r>
            <a:r>
              <a:rPr lang="en-GB" sz="2400" baseline="30000" dirty="0">
                <a:latin typeface="Blackadder ITC" pitchFamily="82" charset="0"/>
              </a:rPr>
              <a:t>rd</a:t>
            </a:r>
            <a:r>
              <a:rPr lang="en-GB" sz="2400" dirty="0">
                <a:latin typeface="Blackadder ITC" pitchFamily="82" charset="0"/>
              </a:rPr>
              <a:t> in the year of our Lord 1564 in Stratford Upon Avon, in the most glorious County of Warwickshire.</a:t>
            </a:r>
          </a:p>
          <a:p>
            <a:pPr algn="ctr"/>
            <a:endParaRPr lang="en-GB" sz="2400" dirty="0">
              <a:latin typeface="Blackadder ITC" pitchFamily="82" charset="0"/>
            </a:endParaRPr>
          </a:p>
          <a:p>
            <a:pPr algn="ctr"/>
            <a:r>
              <a:rPr lang="en-GB" sz="2400" dirty="0">
                <a:latin typeface="Blackadder ITC" pitchFamily="82" charset="0"/>
              </a:rPr>
              <a:t>A boy, William, to John Shakespeare Esquire, esteemed </a:t>
            </a:r>
            <a:r>
              <a:rPr lang="en-GB" sz="2400" dirty="0" err="1">
                <a:latin typeface="Blackadder ITC" pitchFamily="82" charset="0"/>
              </a:rPr>
              <a:t>Glovemaker</a:t>
            </a:r>
            <a:r>
              <a:rPr lang="en-GB" sz="2400" dirty="0">
                <a:latin typeface="Blackadder ITC" pitchFamily="82" charset="0"/>
              </a:rPr>
              <a:t> and  Wool Merchant, and his wife Mary (nee Arden).</a:t>
            </a:r>
          </a:p>
          <a:p>
            <a:pPr algn="ctr"/>
            <a:endParaRPr lang="en-GB" sz="2400" dirty="0">
              <a:latin typeface="Blackadder ITC" pitchFamily="82" charset="0"/>
            </a:endParaRPr>
          </a:p>
          <a:p>
            <a:pPr algn="ctr"/>
            <a:r>
              <a:rPr lang="en-GB" sz="2400" dirty="0">
                <a:latin typeface="Blackadder ITC" pitchFamily="82" charset="0"/>
              </a:rPr>
              <a:t>His name shall be entered in the dockets and records of the Town Hall of Stratford Upon Avon as decreed by the laws of Her Majesty Queen Elizabeth 1.</a:t>
            </a:r>
          </a:p>
          <a:p>
            <a:pPr algn="ctr"/>
            <a:endParaRPr lang="en-GB" sz="2400" dirty="0">
              <a:latin typeface="Blackadder ITC" pitchFamily="82" charset="0"/>
            </a:endParaRPr>
          </a:p>
          <a:p>
            <a:pPr algn="ctr"/>
            <a:r>
              <a:rPr lang="en-GB" sz="2400" dirty="0">
                <a:latin typeface="Blackadder ITC" pitchFamily="82" charset="0"/>
              </a:rPr>
              <a:t>Witnessed April 24</a:t>
            </a:r>
            <a:r>
              <a:rPr lang="en-GB" sz="2400" baseline="30000" dirty="0">
                <a:latin typeface="Blackadder ITC" pitchFamily="82" charset="0"/>
              </a:rPr>
              <a:t>th</a:t>
            </a:r>
            <a:r>
              <a:rPr lang="en-GB" sz="2400" dirty="0">
                <a:latin typeface="Blackadder ITC" pitchFamily="82" charset="0"/>
              </a:rPr>
              <a:t> in the year of our Lord 1564.</a:t>
            </a:r>
          </a:p>
          <a:p>
            <a:pPr algn="ctr"/>
            <a:endParaRPr lang="en-GB" sz="2400" dirty="0"/>
          </a:p>
          <a:p>
            <a:pPr algn="ctr"/>
            <a:endParaRPr lang="en-GB" sz="2400" dirty="0"/>
          </a:p>
          <a:p>
            <a:pPr algn="ctr"/>
            <a:endParaRPr lang="en-GB" sz="2400" dirty="0"/>
          </a:p>
        </p:txBody>
      </p:sp>
      <p:grpSp>
        <p:nvGrpSpPr>
          <p:cNvPr id="2052" name="Group 7"/>
          <p:cNvGrpSpPr>
            <a:grpSpLocks/>
          </p:cNvGrpSpPr>
          <p:nvPr/>
        </p:nvGrpSpPr>
        <p:grpSpPr bwMode="auto">
          <a:xfrm>
            <a:off x="2857500" y="7664921"/>
            <a:ext cx="1100138" cy="1441450"/>
            <a:chOff x="2857496" y="7929586"/>
            <a:chExt cx="1100125" cy="1441418"/>
          </a:xfrm>
        </p:grpSpPr>
        <p:pic>
          <p:nvPicPr>
            <p:cNvPr id="2055" name="Picture 2" descr="C:\Users\Eiger\AppData\Local\Microsoft\Windows\Temporary Internet Files\Content.IE5\I3ZIFJ9C\MCj04396080000[1].png"/>
            <p:cNvPicPr>
              <a:picLocks noChangeAspect="1" noChangeArrowheads="1"/>
            </p:cNvPicPr>
            <p:nvPr/>
          </p:nvPicPr>
          <p:blipFill>
            <a:blip r:embed="rId3" cstate="print"/>
            <a:srcRect/>
            <a:stretch>
              <a:fillRect/>
            </a:stretch>
          </p:blipFill>
          <p:spPr bwMode="auto">
            <a:xfrm>
              <a:off x="2857496" y="7929586"/>
              <a:ext cx="1100125" cy="1441418"/>
            </a:xfrm>
            <a:prstGeom prst="rect">
              <a:avLst/>
            </a:prstGeom>
            <a:noFill/>
            <a:ln w="9525">
              <a:noFill/>
              <a:miter lim="800000"/>
              <a:headEnd/>
              <a:tailEnd/>
            </a:ln>
          </p:spPr>
        </p:pic>
        <p:sp>
          <p:nvSpPr>
            <p:cNvPr id="2056" name="TextBox 6"/>
            <p:cNvSpPr txBox="1">
              <a:spLocks noChangeArrowheads="1"/>
            </p:cNvSpPr>
            <p:nvPr/>
          </p:nvSpPr>
          <p:spPr bwMode="auto">
            <a:xfrm>
              <a:off x="3071795" y="8286776"/>
              <a:ext cx="714380" cy="369332"/>
            </a:xfrm>
            <a:prstGeom prst="rect">
              <a:avLst/>
            </a:prstGeom>
            <a:noFill/>
            <a:ln w="9525">
              <a:noFill/>
              <a:miter lim="800000"/>
              <a:headEnd/>
              <a:tailEnd/>
            </a:ln>
          </p:spPr>
          <p:txBody>
            <a:bodyPr>
              <a:spAutoFit/>
            </a:bodyPr>
            <a:lstStyle/>
            <a:p>
              <a:r>
                <a:rPr lang="en-GB" b="1">
                  <a:latin typeface="Blackadder ITC" pitchFamily="82" charset="0"/>
                </a:rPr>
                <a:t>ER</a:t>
              </a:r>
            </a:p>
          </p:txBody>
        </p:sp>
      </p:grpSp>
      <p:pic>
        <p:nvPicPr>
          <p:cNvPr id="2053" name="Picture 7" descr="C:\Users\Eiger\AppData\Local\Microsoft\Windows\Temporary Internet Files\Content.IE5\W5LECLUZ\MCj04382690000[1].wmf"/>
          <p:cNvPicPr>
            <a:picLocks noChangeAspect="1" noChangeArrowheads="1"/>
          </p:cNvPicPr>
          <p:nvPr/>
        </p:nvPicPr>
        <p:blipFill>
          <a:blip r:embed="rId4" cstate="print"/>
          <a:srcRect/>
          <a:stretch>
            <a:fillRect/>
          </a:stretch>
        </p:blipFill>
        <p:spPr bwMode="auto">
          <a:xfrm>
            <a:off x="1500188" y="7236296"/>
            <a:ext cx="1357312" cy="1423987"/>
          </a:xfrm>
          <a:prstGeom prst="rect">
            <a:avLst/>
          </a:prstGeom>
          <a:noFill/>
          <a:ln w="9525">
            <a:noFill/>
            <a:miter lim="800000"/>
            <a:headEnd/>
            <a:tailEnd/>
          </a:ln>
        </p:spPr>
      </p:pic>
      <p:pic>
        <p:nvPicPr>
          <p:cNvPr id="2054" name="Picture 7" descr="C:\Users\Eiger\AppData\Local\Microsoft\Windows\Temporary Internet Files\Content.IE5\W5LECLUZ\MCj04382690000[1].wmf"/>
          <p:cNvPicPr>
            <a:picLocks noChangeAspect="1" noChangeArrowheads="1"/>
          </p:cNvPicPr>
          <p:nvPr/>
        </p:nvPicPr>
        <p:blipFill>
          <a:blip r:embed="rId4" cstate="print"/>
          <a:srcRect/>
          <a:stretch>
            <a:fillRect/>
          </a:stretch>
        </p:blipFill>
        <p:spPr bwMode="auto">
          <a:xfrm flipH="1">
            <a:off x="4000500" y="7236296"/>
            <a:ext cx="1357313" cy="1423987"/>
          </a:xfrm>
          <a:prstGeom prst="rect">
            <a:avLst/>
          </a:prstGeom>
          <a:noFill/>
          <a:ln w="9525">
            <a:noFill/>
            <a:miter lim="800000"/>
            <a:headEnd/>
            <a:tailEnd/>
          </a:ln>
        </p:spPr>
      </p:pic>
    </p:spTree>
    <p:extLst>
      <p:ext uri="{BB962C8B-B14F-4D97-AF65-F5344CB8AC3E}">
        <p14:creationId xmlns:p14="http://schemas.microsoft.com/office/powerpoint/2010/main" val="364072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42900" y="593725"/>
            <a:ext cx="2255838" cy="1549400"/>
          </a:xfrm>
        </p:spPr>
        <p:txBody>
          <a:bodyPr/>
          <a:lstStyle/>
          <a:p>
            <a:pPr eaLnBrk="1" hangingPunct="1"/>
            <a:r>
              <a:rPr lang="en-GB" smtClean="0"/>
              <a:t>Shakespeare at School</a:t>
            </a:r>
          </a:p>
        </p:txBody>
      </p:sp>
      <p:sp>
        <p:nvSpPr>
          <p:cNvPr id="3075" name="Content Placeholder 2"/>
          <p:cNvSpPr>
            <a:spLocks noGrp="1"/>
          </p:cNvSpPr>
          <p:nvPr>
            <p:ph idx="1"/>
          </p:nvPr>
        </p:nvSpPr>
        <p:spPr>
          <a:xfrm>
            <a:off x="2681288" y="363538"/>
            <a:ext cx="3833812" cy="7804150"/>
          </a:xfrm>
        </p:spPr>
        <p:txBody>
          <a:bodyPr/>
          <a:lstStyle/>
          <a:p>
            <a:pPr eaLnBrk="1" hangingPunct="1">
              <a:buFont typeface="Arial" charset="0"/>
              <a:buNone/>
            </a:pPr>
            <a:r>
              <a:rPr lang="en-GB" smtClean="0"/>
              <a:t>Grammar School</a:t>
            </a:r>
          </a:p>
          <a:p>
            <a:pPr eaLnBrk="1" hangingPunct="1"/>
            <a:r>
              <a:rPr lang="en-GB" sz="1600" smtClean="0"/>
              <a:t>The sons of the richer citizens would move on, at the age of seven, to grammar school (girls were not educated in schools). As a prosperous craftsman, businessman and leading townsman, John Shakespeare would have made sure that his son attended the grammar school in Stratford. </a:t>
            </a:r>
          </a:p>
          <a:p>
            <a:pPr eaLnBrk="1" hangingPunct="1"/>
            <a:r>
              <a:rPr lang="en-GB" sz="1600" smtClean="0"/>
              <a:t>School hours were 7 am in the morning until 6pm in the evening and boys attended school 6 days a week (Monday to Saturday) Although there was a break of a couple of hours in the middle of the day, there was no PE or play included in the timetable and no holidays except for the occasional day's holiday. On Sundays, the boys had to go to church .</a:t>
            </a:r>
          </a:p>
          <a:p>
            <a:pPr eaLnBrk="1" hangingPunct="1"/>
            <a:r>
              <a:rPr lang="en-GB" sz="1600" smtClean="0"/>
              <a:t>Shakespeare would have learnt all his lessons in Latin. This was the international language of Europe, used throughout the professions, in the law, in medicine and in the Church, and, boys were expected to be fluent in Latin to go into jobs like lawyers, doctors or priests in the church. </a:t>
            </a:r>
          </a:p>
          <a:p>
            <a:pPr eaLnBrk="1" hangingPunct="1"/>
            <a:r>
              <a:rPr lang="en-GB" sz="1600" smtClean="0"/>
              <a:t>Their lessons were grammar, logic, rhetoric, arithmetic, geometry, music and astronomy. </a:t>
            </a:r>
          </a:p>
        </p:txBody>
      </p:sp>
      <p:sp>
        <p:nvSpPr>
          <p:cNvPr id="3076" name="Text Placeholder 3"/>
          <p:cNvSpPr>
            <a:spLocks noGrp="1"/>
          </p:cNvSpPr>
          <p:nvPr>
            <p:ph type="body" sz="half" idx="2"/>
          </p:nvPr>
        </p:nvSpPr>
        <p:spPr>
          <a:xfrm>
            <a:off x="342900" y="2174875"/>
            <a:ext cx="2255838" cy="6254750"/>
          </a:xfrm>
        </p:spPr>
        <p:txBody>
          <a:bodyPr/>
          <a:lstStyle/>
          <a:p>
            <a:pPr eaLnBrk="1" hangingPunct="1"/>
            <a:r>
              <a:rPr lang="en-GB" sz="1600" smtClean="0"/>
              <a:t>The town's </a:t>
            </a:r>
            <a:r>
              <a:rPr lang="en-GB" sz="1600" i="1" smtClean="0"/>
              <a:t>petty school </a:t>
            </a:r>
            <a:r>
              <a:rPr lang="en-GB" sz="1600" smtClean="0"/>
              <a:t>was like primary school for William Shakespeare and the other five-year-olds of Stratford-upon-Avon. </a:t>
            </a:r>
          </a:p>
          <a:p>
            <a:pPr eaLnBrk="1" hangingPunct="1"/>
            <a:r>
              <a:rPr lang="en-GB" sz="1600" smtClean="0"/>
              <a:t>Children were taught to read using simple 'abc books‘ which included the Lord's Prayer, the Creed and the Ten Commandments. There were no pens or pencils in Shakespeare’s time, so to learn to write, children had to use a quill pen and ink.</a:t>
            </a:r>
          </a:p>
          <a:p>
            <a:pPr eaLnBrk="1" hangingPunct="1"/>
            <a:r>
              <a:rPr lang="en-GB" sz="1600" smtClean="0"/>
              <a:t>A quill pen was made from a bird’s feather. </a:t>
            </a:r>
          </a:p>
        </p:txBody>
      </p:sp>
      <p:pic>
        <p:nvPicPr>
          <p:cNvPr id="3077" name="Picture 2" descr="C:\Users\Eiger\AppData\Local\Microsoft\Windows\Temporary Internet Files\Content.IE5\UJ48UTVB\MCj02386890000[1].wmf"/>
          <p:cNvPicPr>
            <a:picLocks noChangeAspect="1" noChangeArrowheads="1"/>
          </p:cNvPicPr>
          <p:nvPr/>
        </p:nvPicPr>
        <p:blipFill>
          <a:blip r:embed="rId3" cstate="print"/>
          <a:srcRect/>
          <a:stretch>
            <a:fillRect/>
          </a:stretch>
        </p:blipFill>
        <p:spPr bwMode="auto">
          <a:xfrm>
            <a:off x="428625" y="285750"/>
            <a:ext cx="1757363" cy="854075"/>
          </a:xfrm>
          <a:prstGeom prst="rect">
            <a:avLst/>
          </a:prstGeom>
          <a:noFill/>
          <a:ln w="9525">
            <a:noFill/>
            <a:miter lim="800000"/>
            <a:headEnd/>
            <a:tailEnd/>
          </a:ln>
        </p:spPr>
      </p:pic>
      <p:pic>
        <p:nvPicPr>
          <p:cNvPr id="3078" name="Picture 3" descr="C:\Users\Eiger\AppData\Local\Microsoft\Windows\Temporary Internet Files\Content.IE5\MZM74C2P\MCj03606840000[1].wmf"/>
          <p:cNvPicPr>
            <a:picLocks noChangeAspect="1" noChangeArrowheads="1"/>
          </p:cNvPicPr>
          <p:nvPr/>
        </p:nvPicPr>
        <p:blipFill>
          <a:blip r:embed="rId4" cstate="print"/>
          <a:srcRect/>
          <a:stretch>
            <a:fillRect/>
          </a:stretch>
        </p:blipFill>
        <p:spPr bwMode="auto">
          <a:xfrm>
            <a:off x="285750" y="6786563"/>
            <a:ext cx="2895600" cy="1773237"/>
          </a:xfrm>
          <a:prstGeom prst="rect">
            <a:avLst/>
          </a:prstGeom>
          <a:noFill/>
          <a:ln w="9525">
            <a:noFill/>
            <a:miter lim="800000"/>
            <a:headEnd/>
            <a:tailEnd/>
          </a:ln>
        </p:spPr>
      </p:pic>
    </p:spTree>
    <p:extLst>
      <p:ext uri="{BB962C8B-B14F-4D97-AF65-F5344CB8AC3E}">
        <p14:creationId xmlns:p14="http://schemas.microsoft.com/office/powerpoint/2010/main" val="297312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107504"/>
            <a:ext cx="6858000" cy="932483"/>
          </a:xfrm>
        </p:spPr>
        <p:txBody>
          <a:bodyPr/>
          <a:lstStyle/>
          <a:p>
            <a:pPr eaLnBrk="1" hangingPunct="1"/>
            <a:r>
              <a:rPr lang="en-GB" b="1" dirty="0" smtClean="0">
                <a:latin typeface="Felix Titling" pitchFamily="82" charset="0"/>
              </a:rPr>
              <a:t>The Stratford Sentinel </a:t>
            </a:r>
          </a:p>
        </p:txBody>
      </p:sp>
      <p:sp>
        <p:nvSpPr>
          <p:cNvPr id="8" name="Rectangle 7"/>
          <p:cNvSpPr/>
          <p:nvPr/>
        </p:nvSpPr>
        <p:spPr bwMode="auto">
          <a:xfrm>
            <a:off x="142875" y="1820863"/>
            <a:ext cx="2500313" cy="7108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0" name="TextBox 4"/>
          <p:cNvSpPr txBox="1">
            <a:spLocks noChangeArrowheads="1"/>
          </p:cNvSpPr>
          <p:nvPr/>
        </p:nvSpPr>
        <p:spPr bwMode="auto">
          <a:xfrm>
            <a:off x="260648" y="899592"/>
            <a:ext cx="2500312" cy="7817524"/>
          </a:xfrm>
          <a:prstGeom prst="rect">
            <a:avLst/>
          </a:prstGeom>
          <a:noFill/>
          <a:ln w="9525">
            <a:noFill/>
            <a:miter lim="800000"/>
            <a:headEnd/>
            <a:tailEnd/>
          </a:ln>
        </p:spPr>
        <p:txBody>
          <a:bodyPr>
            <a:spAutoFit/>
          </a:bodyPr>
          <a:lstStyle/>
          <a:p>
            <a:r>
              <a:rPr lang="en-GB" sz="2000" b="1" dirty="0">
                <a:latin typeface="Angsana New" pitchFamily="18" charset="-34"/>
                <a:cs typeface="Angsana New" pitchFamily="18" charset="-34"/>
              </a:rPr>
              <a:t>Local playwright Marries</a:t>
            </a:r>
          </a:p>
          <a:p>
            <a:r>
              <a:rPr lang="en-GB" dirty="0">
                <a:latin typeface="Angsana New" pitchFamily="18" charset="-34"/>
                <a:cs typeface="Angsana New" pitchFamily="18" charset="-34"/>
              </a:rPr>
              <a:t>William Shakespeare (18) married Anne Hathaway  (26) in November.  The groom is the son of John and Mary Shakespeare and the bride, the daughter of local farmer Richard Hathaway.</a:t>
            </a:r>
          </a:p>
          <a:p>
            <a:endParaRPr lang="en-GB" sz="2200" dirty="0">
              <a:latin typeface="Angsana New" pitchFamily="18" charset="-34"/>
              <a:cs typeface="Angsana New" pitchFamily="18" charset="-34"/>
            </a:endParaRPr>
          </a:p>
          <a:p>
            <a:endParaRPr lang="en-GB" sz="2200" b="1" dirty="0" smtClean="0">
              <a:latin typeface="Angsana New" pitchFamily="18" charset="-34"/>
              <a:cs typeface="Angsana New" pitchFamily="18" charset="-34"/>
            </a:endParaRPr>
          </a:p>
          <a:p>
            <a:r>
              <a:rPr lang="en-GB" sz="2000" b="1" dirty="0" smtClean="0">
                <a:latin typeface="Angsana New" pitchFamily="18" charset="-34"/>
                <a:cs typeface="Angsana New" pitchFamily="18" charset="-34"/>
              </a:rPr>
              <a:t>Brothers and sisters</a:t>
            </a:r>
          </a:p>
          <a:p>
            <a:r>
              <a:rPr lang="en-GB" dirty="0" smtClean="0">
                <a:latin typeface="Angsana New" pitchFamily="18" charset="-34"/>
                <a:cs typeface="Angsana New" pitchFamily="18" charset="-34"/>
              </a:rPr>
              <a:t>The </a:t>
            </a:r>
            <a:r>
              <a:rPr lang="en-GB" dirty="0">
                <a:latin typeface="Angsana New" pitchFamily="18" charset="-34"/>
                <a:cs typeface="Angsana New" pitchFamily="18" charset="-34"/>
              </a:rPr>
              <a:t>couple were  married at the local parish church in Stratford Upon Avon </a:t>
            </a:r>
            <a:r>
              <a:rPr lang="en-GB" dirty="0" smtClean="0">
                <a:latin typeface="Angsana New" pitchFamily="18" charset="-34"/>
                <a:cs typeface="Angsana New" pitchFamily="18" charset="-34"/>
              </a:rPr>
              <a:t>where the groom’s 3 brothers were best man and ushers. His sister </a:t>
            </a:r>
            <a:r>
              <a:rPr lang="en-GB" dirty="0">
                <a:latin typeface="Angsana New" pitchFamily="18" charset="-34"/>
                <a:cs typeface="Angsana New" pitchFamily="18" charset="-34"/>
              </a:rPr>
              <a:t>Joan was a bridesmaid. His other sister Ann died in childhood.</a:t>
            </a:r>
          </a:p>
        </p:txBody>
      </p:sp>
      <p:pic>
        <p:nvPicPr>
          <p:cNvPr id="4101" name="Picture 2" descr="C:\Users\Eiger\AppData\Local\Microsoft\Windows\Temporary Internet Files\Content.IE5\W5LECLUZ\MCj04391690000[1].png"/>
          <p:cNvPicPr>
            <a:picLocks noChangeAspect="1" noChangeArrowheads="1"/>
          </p:cNvPicPr>
          <p:nvPr/>
        </p:nvPicPr>
        <p:blipFill>
          <a:blip r:embed="rId3" cstate="print"/>
          <a:srcRect/>
          <a:stretch>
            <a:fillRect/>
          </a:stretch>
        </p:blipFill>
        <p:spPr bwMode="auto">
          <a:xfrm>
            <a:off x="260648" y="4427984"/>
            <a:ext cx="2217085" cy="432048"/>
          </a:xfrm>
          <a:prstGeom prst="rect">
            <a:avLst/>
          </a:prstGeom>
          <a:noFill/>
          <a:ln w="9525">
            <a:noFill/>
            <a:miter lim="800000"/>
            <a:headEnd/>
            <a:tailEnd/>
          </a:ln>
        </p:spPr>
      </p:pic>
      <p:sp>
        <p:nvSpPr>
          <p:cNvPr id="12" name="Rectangle 11"/>
          <p:cNvSpPr/>
          <p:nvPr/>
        </p:nvSpPr>
        <p:spPr>
          <a:xfrm>
            <a:off x="2786063" y="2071689"/>
            <a:ext cx="2071687" cy="4948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3" name="TextBox 4"/>
          <p:cNvSpPr txBox="1">
            <a:spLocks noChangeArrowheads="1"/>
          </p:cNvSpPr>
          <p:nvPr/>
        </p:nvSpPr>
        <p:spPr bwMode="auto">
          <a:xfrm>
            <a:off x="2786063" y="827584"/>
            <a:ext cx="2071687" cy="6186310"/>
          </a:xfrm>
          <a:prstGeom prst="rect">
            <a:avLst/>
          </a:prstGeom>
          <a:noFill/>
          <a:ln w="9525">
            <a:noFill/>
            <a:miter lim="800000"/>
            <a:headEnd/>
            <a:tailEnd/>
          </a:ln>
        </p:spPr>
        <p:txBody>
          <a:bodyPr>
            <a:spAutoFit/>
          </a:bodyPr>
          <a:lstStyle/>
          <a:p>
            <a:r>
              <a:rPr lang="en-GB" sz="2000" b="1" dirty="0">
                <a:latin typeface="Angsana New" pitchFamily="18" charset="-34"/>
                <a:cs typeface="Angsana New" pitchFamily="18" charset="-34"/>
              </a:rPr>
              <a:t>Pig sold for record price at auction</a:t>
            </a:r>
          </a:p>
          <a:p>
            <a:r>
              <a:rPr lang="en-GB" sz="1600" dirty="0">
                <a:latin typeface="Angsana New" pitchFamily="18" charset="-34"/>
                <a:cs typeface="Angsana New" pitchFamily="18" charset="-34"/>
              </a:rPr>
              <a:t>Father of the bride, Richard Hathaway had more good news today after his prize Gloucester Old Spot pig recorded a record price at the local Stratford Upon Avon livestock Auctions. </a:t>
            </a:r>
          </a:p>
          <a:p>
            <a:r>
              <a:rPr lang="en-GB" sz="1600" dirty="0">
                <a:latin typeface="Angsana New" pitchFamily="18" charset="-34"/>
                <a:cs typeface="Angsana New" pitchFamily="18" charset="-34"/>
              </a:rPr>
              <a:t> </a:t>
            </a:r>
            <a:r>
              <a:rPr lang="en-GB" sz="1600" dirty="0" smtClean="0">
                <a:latin typeface="Angsana New" pitchFamily="18" charset="-34"/>
                <a:cs typeface="Angsana New" pitchFamily="18" charset="-34"/>
              </a:rPr>
              <a:t>   </a:t>
            </a:r>
            <a:r>
              <a:rPr lang="en-GB" sz="1600" dirty="0" smtClean="0">
                <a:latin typeface="Angsana New" pitchFamily="18" charset="-34"/>
                <a:cs typeface="Angsana New" pitchFamily="18" charset="-34"/>
              </a:rPr>
              <a:t>The </a:t>
            </a:r>
            <a:r>
              <a:rPr lang="en-GB" sz="1600" dirty="0">
                <a:latin typeface="Angsana New" pitchFamily="18" charset="-34"/>
                <a:cs typeface="Angsana New" pitchFamily="18" charset="-34"/>
              </a:rPr>
              <a:t>pedigree pig was sold for 3 </a:t>
            </a:r>
            <a:r>
              <a:rPr lang="en-GB" sz="1600" dirty="0" err="1">
                <a:latin typeface="Angsana New" pitchFamily="18" charset="-34"/>
                <a:cs typeface="Angsana New" pitchFamily="18" charset="-34"/>
              </a:rPr>
              <a:t>duckets</a:t>
            </a:r>
            <a:r>
              <a:rPr lang="en-GB" sz="1600" dirty="0">
                <a:latin typeface="Angsana New" pitchFamily="18" charset="-34"/>
                <a:cs typeface="Angsana New" pitchFamily="18" charset="-34"/>
              </a:rPr>
              <a:t> and </a:t>
            </a:r>
            <a:r>
              <a:rPr lang="en-GB" sz="1600" dirty="0" err="1">
                <a:latin typeface="Angsana New" pitchFamily="18" charset="-34"/>
                <a:cs typeface="Angsana New" pitchFamily="18" charset="-34"/>
              </a:rPr>
              <a:t>Mr.</a:t>
            </a:r>
            <a:r>
              <a:rPr lang="en-GB" sz="1600" dirty="0">
                <a:latin typeface="Angsana New" pitchFamily="18" charset="-34"/>
                <a:cs typeface="Angsana New" pitchFamily="18" charset="-34"/>
              </a:rPr>
              <a:t> Hathaway said “that prize pig is worth its weight in gold and has helped me pay the dowry for my daughter Anne’s weeding to </a:t>
            </a:r>
            <a:r>
              <a:rPr lang="en-GB" sz="1600" dirty="0" err="1">
                <a:latin typeface="Angsana New" pitchFamily="18" charset="-34"/>
                <a:cs typeface="Angsana New" pitchFamily="18" charset="-34"/>
              </a:rPr>
              <a:t>Mr.</a:t>
            </a:r>
            <a:r>
              <a:rPr lang="en-GB" sz="1600" dirty="0">
                <a:latin typeface="Angsana New" pitchFamily="18" charset="-34"/>
                <a:cs typeface="Angsana New" pitchFamily="18" charset="-34"/>
              </a:rPr>
              <a:t> Shakespeare. </a:t>
            </a:r>
            <a:endParaRPr lang="en-GB" sz="1600" dirty="0">
              <a:latin typeface="Vivaldi" pitchFamily="66" charset="0"/>
            </a:endParaRPr>
          </a:p>
        </p:txBody>
      </p:sp>
      <p:sp>
        <p:nvSpPr>
          <p:cNvPr id="4104" name="TextBox 4"/>
          <p:cNvSpPr txBox="1">
            <a:spLocks noChangeArrowheads="1"/>
          </p:cNvSpPr>
          <p:nvPr/>
        </p:nvSpPr>
        <p:spPr bwMode="auto">
          <a:xfrm>
            <a:off x="2786062" y="7548135"/>
            <a:ext cx="4071938" cy="1200329"/>
          </a:xfrm>
          <a:prstGeom prst="rect">
            <a:avLst/>
          </a:prstGeom>
          <a:noFill/>
          <a:ln w="9525">
            <a:noFill/>
            <a:miter lim="800000"/>
            <a:headEnd/>
            <a:tailEnd/>
          </a:ln>
        </p:spPr>
        <p:txBody>
          <a:bodyPr>
            <a:spAutoFit/>
          </a:bodyPr>
          <a:lstStyle/>
          <a:p>
            <a:r>
              <a:rPr lang="en-GB" b="1" i="1" dirty="0">
                <a:latin typeface="Angsana New" pitchFamily="18" charset="-34"/>
                <a:cs typeface="Angsana New" pitchFamily="18" charset="-34"/>
              </a:rPr>
              <a:t>Stratford Livestock Auctions</a:t>
            </a:r>
            <a:r>
              <a:rPr lang="en-GB" dirty="0">
                <a:latin typeface="Angsana New" pitchFamily="18" charset="-34"/>
                <a:cs typeface="Angsana New" pitchFamily="18" charset="-34"/>
              </a:rPr>
              <a:t>.</a:t>
            </a:r>
          </a:p>
          <a:p>
            <a:pPr algn="ctr"/>
            <a:r>
              <a:rPr lang="en-GB" dirty="0">
                <a:latin typeface="Angsana New" pitchFamily="18" charset="-34"/>
                <a:cs typeface="Angsana New" pitchFamily="18" charset="-34"/>
              </a:rPr>
              <a:t>Every Monday, Wednesday and Friday on the town green. For </a:t>
            </a:r>
            <a:r>
              <a:rPr lang="en-GB" dirty="0" smtClean="0">
                <a:latin typeface="Angsana New" pitchFamily="18" charset="-34"/>
                <a:cs typeface="Angsana New" pitchFamily="18" charset="-34"/>
              </a:rPr>
              <a:t>the</a:t>
            </a:r>
          </a:p>
          <a:p>
            <a:pPr algn="ctr"/>
            <a:r>
              <a:rPr lang="en-GB" dirty="0" smtClean="0">
                <a:latin typeface="Angsana New" pitchFamily="18" charset="-34"/>
                <a:cs typeface="Angsana New" pitchFamily="18" charset="-34"/>
              </a:rPr>
              <a:t> </a:t>
            </a:r>
            <a:r>
              <a:rPr lang="en-GB" dirty="0">
                <a:latin typeface="Angsana New" pitchFamily="18" charset="-34"/>
                <a:cs typeface="Angsana New" pitchFamily="18" charset="-34"/>
              </a:rPr>
              <a:t>best prices on pigs, cattle and sheep.</a:t>
            </a:r>
          </a:p>
        </p:txBody>
      </p:sp>
      <p:sp>
        <p:nvSpPr>
          <p:cNvPr id="4105" name="TextBox 4"/>
          <p:cNvSpPr txBox="1">
            <a:spLocks noChangeArrowheads="1"/>
          </p:cNvSpPr>
          <p:nvPr/>
        </p:nvSpPr>
        <p:spPr bwMode="auto">
          <a:xfrm>
            <a:off x="4941168" y="827584"/>
            <a:ext cx="1643063" cy="6124755"/>
          </a:xfrm>
          <a:prstGeom prst="rect">
            <a:avLst/>
          </a:prstGeom>
          <a:noFill/>
          <a:ln w="9525">
            <a:noFill/>
            <a:miter lim="800000"/>
            <a:headEnd/>
            <a:tailEnd/>
          </a:ln>
        </p:spPr>
        <p:txBody>
          <a:bodyPr>
            <a:spAutoFit/>
          </a:bodyPr>
          <a:lstStyle/>
          <a:p>
            <a:r>
              <a:rPr lang="en-GB" sz="2000" b="1" dirty="0">
                <a:latin typeface="Angsana New" pitchFamily="18" charset="-34"/>
                <a:cs typeface="Angsana New" pitchFamily="18" charset="-34"/>
              </a:rPr>
              <a:t>Tax on Cider</a:t>
            </a:r>
            <a:endParaRPr lang="en-GB" b="1" dirty="0">
              <a:latin typeface="Angsana New" pitchFamily="18" charset="-34"/>
              <a:cs typeface="Angsana New" pitchFamily="18" charset="-34"/>
            </a:endParaRPr>
          </a:p>
          <a:p>
            <a:r>
              <a:rPr lang="en-GB" sz="1600" dirty="0">
                <a:latin typeface="Angsana New" pitchFamily="18" charset="-34"/>
                <a:cs typeface="Angsana New" pitchFamily="18" charset="-34"/>
              </a:rPr>
              <a:t>Local pub go-</a:t>
            </a:r>
            <a:r>
              <a:rPr lang="en-GB" sz="1600" dirty="0" err="1">
                <a:latin typeface="Angsana New" pitchFamily="18" charset="-34"/>
                <a:cs typeface="Angsana New" pitchFamily="18" charset="-34"/>
              </a:rPr>
              <a:t>ers</a:t>
            </a:r>
            <a:r>
              <a:rPr lang="en-GB" sz="1600" dirty="0">
                <a:latin typeface="Angsana New" pitchFamily="18" charset="-34"/>
                <a:cs typeface="Angsana New" pitchFamily="18" charset="-34"/>
              </a:rPr>
              <a:t> were outraged last week when the government announced a new higher tax on cider. Local apple grower and cider maker </a:t>
            </a:r>
            <a:r>
              <a:rPr lang="en-GB" sz="1600" dirty="0" err="1">
                <a:latin typeface="Angsana New" pitchFamily="18" charset="-34"/>
                <a:cs typeface="Angsana New" pitchFamily="18" charset="-34"/>
              </a:rPr>
              <a:t>Mr.</a:t>
            </a:r>
            <a:r>
              <a:rPr lang="en-GB" sz="1600" dirty="0">
                <a:latin typeface="Angsana New" pitchFamily="18" charset="-34"/>
                <a:cs typeface="Angsana New" pitchFamily="18" charset="-34"/>
              </a:rPr>
              <a:t> Jacob </a:t>
            </a:r>
            <a:r>
              <a:rPr lang="en-GB" sz="1600" dirty="0" err="1">
                <a:latin typeface="Angsana New" pitchFamily="18" charset="-34"/>
                <a:cs typeface="Angsana New" pitchFamily="18" charset="-34"/>
              </a:rPr>
              <a:t>Swithinbank</a:t>
            </a:r>
            <a:r>
              <a:rPr lang="en-GB" sz="1600" dirty="0">
                <a:latin typeface="Angsana New" pitchFamily="18" charset="-34"/>
                <a:cs typeface="Angsana New" pitchFamily="18" charset="-34"/>
              </a:rPr>
              <a:t> said “it’s an outrage for the hard working people of England that an essential commodity like cider should be taxed to this level.”</a:t>
            </a:r>
            <a:endParaRPr lang="en-GB" sz="1600" dirty="0">
              <a:latin typeface="Vivaldi" pitchFamily="66" charset="0"/>
            </a:endParaRPr>
          </a:p>
        </p:txBody>
      </p:sp>
      <p:pic>
        <p:nvPicPr>
          <p:cNvPr id="4106" name="Picture 3" descr="C:\Users\Eiger\AppData\Local\Microsoft\Windows\Temporary Internet Files\Content.IE5\W5LECLUZ\MCj04417080000[1].png"/>
          <p:cNvPicPr>
            <a:picLocks noChangeAspect="1" noChangeArrowheads="1"/>
          </p:cNvPicPr>
          <p:nvPr/>
        </p:nvPicPr>
        <p:blipFill>
          <a:blip r:embed="rId4" cstate="print"/>
          <a:srcRect/>
          <a:stretch>
            <a:fillRect/>
          </a:stretch>
        </p:blipFill>
        <p:spPr bwMode="auto">
          <a:xfrm>
            <a:off x="5772351" y="6444208"/>
            <a:ext cx="1085850" cy="1085850"/>
          </a:xfrm>
          <a:prstGeom prst="rect">
            <a:avLst/>
          </a:prstGeom>
          <a:noFill/>
          <a:ln w="9525">
            <a:noFill/>
            <a:miter lim="800000"/>
            <a:headEnd/>
            <a:tailEnd/>
          </a:ln>
        </p:spPr>
      </p:pic>
      <p:sp>
        <p:nvSpPr>
          <p:cNvPr id="4107" name="TextBox 10"/>
          <p:cNvSpPr txBox="1">
            <a:spLocks noChangeArrowheads="1"/>
          </p:cNvSpPr>
          <p:nvPr/>
        </p:nvSpPr>
        <p:spPr bwMode="auto">
          <a:xfrm>
            <a:off x="4365104" y="0"/>
            <a:ext cx="2635771" cy="400110"/>
          </a:xfrm>
          <a:prstGeom prst="rect">
            <a:avLst/>
          </a:prstGeom>
          <a:noFill/>
          <a:ln w="9525">
            <a:noFill/>
            <a:miter lim="800000"/>
            <a:headEnd/>
            <a:tailEnd/>
          </a:ln>
        </p:spPr>
        <p:txBody>
          <a:bodyPr wrap="square">
            <a:spAutoFit/>
          </a:bodyPr>
          <a:lstStyle/>
          <a:p>
            <a:pPr algn="ctr"/>
            <a:r>
              <a:rPr lang="en-GB" sz="2000" dirty="0">
                <a:latin typeface="Angsana New" pitchFamily="18" charset="-34"/>
                <a:cs typeface="Angsana New" pitchFamily="18" charset="-34"/>
              </a:rPr>
              <a:t>December 1582</a:t>
            </a:r>
          </a:p>
        </p:txBody>
      </p:sp>
    </p:spTree>
    <p:extLst>
      <p:ext uri="{BB962C8B-B14F-4D97-AF65-F5344CB8AC3E}">
        <p14:creationId xmlns:p14="http://schemas.microsoft.com/office/powerpoint/2010/main" val="357700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57188" y="4357688"/>
            <a:ext cx="6215062" cy="4524315"/>
          </a:xfrm>
          <a:prstGeom prst="rect">
            <a:avLst/>
          </a:prstGeom>
          <a:noFill/>
          <a:ln w="9525">
            <a:noFill/>
            <a:miter lim="800000"/>
            <a:headEnd/>
            <a:tailEnd/>
          </a:ln>
        </p:spPr>
        <p:txBody>
          <a:bodyPr>
            <a:spAutoFit/>
          </a:bodyPr>
          <a:lstStyle/>
          <a:p>
            <a:pPr algn="ctr"/>
            <a:r>
              <a:rPr lang="en-GB" b="1" u="sng" dirty="0"/>
              <a:t>Last Years in Stratford Upon Avon</a:t>
            </a:r>
          </a:p>
          <a:p>
            <a:pPr algn="just"/>
            <a:r>
              <a:rPr lang="en-GB" dirty="0"/>
              <a:t>Shakespeare’s elder daughter, Susanna, married John Hall, a Stratford doctor in 1607. His other daughter Judith married Thomas </a:t>
            </a:r>
            <a:r>
              <a:rPr lang="en-GB" dirty="0" err="1"/>
              <a:t>Quiney</a:t>
            </a:r>
            <a:r>
              <a:rPr lang="en-GB" dirty="0"/>
              <a:t> in 1616. She was born a twin, but her brother </a:t>
            </a:r>
            <a:r>
              <a:rPr lang="en-GB" dirty="0" err="1" smtClean="0"/>
              <a:t>Hamnet</a:t>
            </a:r>
            <a:r>
              <a:rPr lang="en-GB" dirty="0" smtClean="0"/>
              <a:t>, Shakespeare’s </a:t>
            </a:r>
            <a:r>
              <a:rPr lang="en-GB" dirty="0"/>
              <a:t>only son, died aged 11.</a:t>
            </a:r>
          </a:p>
          <a:p>
            <a:pPr algn="just"/>
            <a:endParaRPr lang="en-GB" dirty="0"/>
          </a:p>
          <a:p>
            <a:pPr algn="just"/>
            <a:r>
              <a:rPr lang="en-GB" dirty="0"/>
              <a:t>From around 1611, Shakespeare seems to have retired from London theatre life and spent most of his time at his house, “New Place”, in Stratford. </a:t>
            </a:r>
          </a:p>
          <a:p>
            <a:pPr algn="just"/>
            <a:endParaRPr lang="en-GB" dirty="0"/>
          </a:p>
          <a:p>
            <a:pPr algn="just"/>
            <a:r>
              <a:rPr lang="en-GB" dirty="0"/>
              <a:t>He died in Stratford on 23</a:t>
            </a:r>
            <a:r>
              <a:rPr lang="en-GB" baseline="30000" dirty="0"/>
              <a:t>rd</a:t>
            </a:r>
            <a:r>
              <a:rPr lang="en-GB" dirty="0"/>
              <a:t> April 1616 aged 52 and was buried 2 days later in Holy Trinity Church. Within a short time, a monument was put up on the wall close to his grave.</a:t>
            </a:r>
          </a:p>
          <a:p>
            <a:pPr algn="just"/>
            <a:endParaRPr lang="en-GB" dirty="0"/>
          </a:p>
          <a:p>
            <a:pPr algn="just"/>
            <a:r>
              <a:rPr lang="en-GB" dirty="0"/>
              <a:t>His wife Anne died in 1623 and is buried beside him.</a:t>
            </a:r>
          </a:p>
        </p:txBody>
      </p:sp>
      <p:pic>
        <p:nvPicPr>
          <p:cNvPr id="5123" name="Picture 7" descr="http://images.stanzapub.com/readers/2009/02/05/shakespeare_1.jpg"/>
          <p:cNvPicPr>
            <a:picLocks noChangeAspect="1" noChangeArrowheads="1"/>
          </p:cNvPicPr>
          <p:nvPr/>
        </p:nvPicPr>
        <p:blipFill>
          <a:blip r:embed="rId3" cstate="print"/>
          <a:srcRect b="24178"/>
          <a:stretch>
            <a:fillRect/>
          </a:stretch>
        </p:blipFill>
        <p:spPr bwMode="auto">
          <a:xfrm>
            <a:off x="571500" y="285750"/>
            <a:ext cx="5715000" cy="3249613"/>
          </a:xfrm>
          <a:prstGeom prst="rect">
            <a:avLst/>
          </a:prstGeom>
          <a:noFill/>
          <a:ln w="9525">
            <a:noFill/>
            <a:miter lim="800000"/>
            <a:headEnd/>
            <a:tailEnd/>
          </a:ln>
        </p:spPr>
      </p:pic>
      <p:sp>
        <p:nvSpPr>
          <p:cNvPr id="5124" name="TextBox 5"/>
          <p:cNvSpPr txBox="1">
            <a:spLocks noChangeArrowheads="1"/>
          </p:cNvSpPr>
          <p:nvPr/>
        </p:nvSpPr>
        <p:spPr bwMode="auto">
          <a:xfrm>
            <a:off x="500063" y="3571875"/>
            <a:ext cx="3714750" cy="307975"/>
          </a:xfrm>
          <a:prstGeom prst="rect">
            <a:avLst/>
          </a:prstGeom>
          <a:noFill/>
          <a:ln w="9525">
            <a:noFill/>
            <a:miter lim="800000"/>
            <a:headEnd/>
            <a:tailEnd/>
          </a:ln>
        </p:spPr>
        <p:txBody>
          <a:bodyPr>
            <a:spAutoFit/>
          </a:bodyPr>
          <a:lstStyle/>
          <a:p>
            <a:r>
              <a:rPr lang="en-GB" sz="1400"/>
              <a:t>New Place in Stratford-Upon-Avon</a:t>
            </a:r>
          </a:p>
        </p:txBody>
      </p:sp>
    </p:spTree>
    <p:extLst>
      <p:ext uri="{BB962C8B-B14F-4D97-AF65-F5344CB8AC3E}">
        <p14:creationId xmlns:p14="http://schemas.microsoft.com/office/powerpoint/2010/main" val="350580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3712</Words>
  <Application>Microsoft Macintosh PowerPoint</Application>
  <PresentationFormat>On-screen Show (4:3)</PresentationFormat>
  <Paragraphs>226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Elizabethan England</vt:lpstr>
      <vt:lpstr>Stratford Upon Avon in 1600</vt:lpstr>
      <vt:lpstr>The Stratford Sentinel </vt:lpstr>
      <vt:lpstr>PowerPoint Presentation</vt:lpstr>
      <vt:lpstr>Life and Times Of William Shakespeare</vt:lpstr>
      <vt:lpstr>Certificate of Birth</vt:lpstr>
      <vt:lpstr>Shakespeare at School</vt:lpstr>
      <vt:lpstr>The Stratford Sentinel </vt:lpstr>
      <vt:lpstr>PowerPoint Presentation</vt:lpstr>
      <vt:lpstr>Elizabethan Theatre</vt:lpstr>
      <vt:lpstr>Street Entertainment</vt:lpstr>
      <vt:lpstr>PowerPoint Presentation</vt:lpstr>
      <vt:lpstr>PowerPoint Presentation</vt:lpstr>
      <vt:lpstr>Shakespeare’s Works</vt:lpstr>
      <vt:lpstr>PowerPoint Presentation</vt:lpstr>
      <vt:lpstr>Romeo and Juliet</vt:lpstr>
      <vt:lpstr>The Merchant of Venice</vt:lpstr>
      <vt:lpstr>The Seven Ages of Man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of Birth</dc:title>
  <dc:creator>Eiger</dc:creator>
  <cp:lastModifiedBy>Sandra Effinger</cp:lastModifiedBy>
  <cp:revision>50</cp:revision>
  <dcterms:created xsi:type="dcterms:W3CDTF">2010-03-28T20:47:10Z</dcterms:created>
  <dcterms:modified xsi:type="dcterms:W3CDTF">2017-09-16T15:57:01Z</dcterms:modified>
</cp:coreProperties>
</file>